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71" r:id="rId4"/>
    <p:sldMasterId id="2147483883" r:id="rId5"/>
  </p:sldMasterIdLst>
  <p:notesMasterIdLst>
    <p:notesMasterId r:id="rId28"/>
  </p:notesMasterIdLst>
  <p:handoutMasterIdLst>
    <p:handoutMasterId r:id="rId29"/>
  </p:handoutMasterIdLst>
  <p:sldIdLst>
    <p:sldId id="340" r:id="rId6"/>
    <p:sldId id="341" r:id="rId7"/>
    <p:sldId id="311" r:id="rId8"/>
    <p:sldId id="342" r:id="rId9"/>
    <p:sldId id="9595" r:id="rId10"/>
    <p:sldId id="312" r:id="rId11"/>
    <p:sldId id="343" r:id="rId12"/>
    <p:sldId id="321" r:id="rId13"/>
    <p:sldId id="346" r:id="rId14"/>
    <p:sldId id="349" r:id="rId15"/>
    <p:sldId id="9597" r:id="rId16"/>
    <p:sldId id="318" r:id="rId17"/>
    <p:sldId id="344" r:id="rId18"/>
    <p:sldId id="356" r:id="rId19"/>
    <p:sldId id="357" r:id="rId20"/>
    <p:sldId id="326" r:id="rId21"/>
    <p:sldId id="259" r:id="rId22"/>
    <p:sldId id="335" r:id="rId23"/>
    <p:sldId id="334" r:id="rId24"/>
    <p:sldId id="282" r:id="rId25"/>
    <p:sldId id="327" r:id="rId26"/>
    <p:sldId id="308" r:id="rId27"/>
  </p:sldIdLst>
  <p:sldSz cx="12192000" cy="6858000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1DF8AA8-79BB-4A31-9B49-518BB10296C9}">
          <p14:sldIdLst>
            <p14:sldId id="340"/>
            <p14:sldId id="341"/>
            <p14:sldId id="311"/>
            <p14:sldId id="342"/>
            <p14:sldId id="9595"/>
            <p14:sldId id="312"/>
            <p14:sldId id="343"/>
            <p14:sldId id="321"/>
            <p14:sldId id="346"/>
            <p14:sldId id="349"/>
            <p14:sldId id="9597"/>
            <p14:sldId id="318"/>
            <p14:sldId id="344"/>
            <p14:sldId id="356"/>
            <p14:sldId id="357"/>
            <p14:sldId id="326"/>
            <p14:sldId id="259"/>
            <p14:sldId id="335"/>
            <p14:sldId id="334"/>
            <p14:sldId id="282"/>
            <p14:sldId id="327"/>
            <p14:sldId id="30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swick, John A" initials="LJA" lastIdx="1" clrIdx="0">
    <p:extLst>
      <p:ext uri="{19B8F6BF-5375-455C-9EA6-DF929625EA0E}">
        <p15:presenceInfo xmlns:p15="http://schemas.microsoft.com/office/powerpoint/2012/main" userId="S-1-5-21-746137067-1677128483-1177238915-55851" providerId="AD"/>
      </p:ext>
    </p:extLst>
  </p:cmAuthor>
  <p:cmAuthor id="2" name="Yetman, C. Duncan" initials="YCD" lastIdx="1" clrIdx="1">
    <p:extLst>
      <p:ext uri="{19B8F6BF-5375-455C-9EA6-DF929625EA0E}">
        <p15:presenceInfo xmlns:p15="http://schemas.microsoft.com/office/powerpoint/2012/main" userId="S-1-5-21-746137067-1677128483-1177238915-98462" providerId="AD"/>
      </p:ext>
    </p:extLst>
  </p:cmAuthor>
  <p:cmAuthor id="3" name="Yetman, C. Duncan" initials="YCD [2]" lastIdx="9" clrIdx="2">
    <p:extLst>
      <p:ext uri="{19B8F6BF-5375-455C-9EA6-DF929625EA0E}">
        <p15:presenceInfo xmlns:p15="http://schemas.microsoft.com/office/powerpoint/2012/main" userId="S::C.Duncan.Yetman@hud.gov::ae1aebb8-1f49-46ec-b542-f0f2195453b4" providerId="AD"/>
      </p:ext>
    </p:extLst>
  </p:cmAuthor>
  <p:cmAuthor id="4" name="Schmutzler, Diane M" initials="SDM" lastIdx="6" clrIdx="3">
    <p:extLst>
      <p:ext uri="{19B8F6BF-5375-455C-9EA6-DF929625EA0E}">
        <p15:presenceInfo xmlns:p15="http://schemas.microsoft.com/office/powerpoint/2012/main" userId="S::Diane.M.Schmutzler@hud.gov::6eda2757-c749-4ff6-b5b7-e5c3762c3f8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3843"/>
    <a:srgbClr val="F8AB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40332" autoAdjust="0"/>
  </p:normalViewPr>
  <p:slideViewPr>
    <p:cSldViewPr>
      <p:cViewPr varScale="1">
        <p:scale>
          <a:sx n="67" d="100"/>
          <a:sy n="67" d="100"/>
        </p:scale>
        <p:origin x="620" y="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9548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9864"/>
    </p:cViewPr>
  </p:sorterViewPr>
  <p:notesViewPr>
    <p:cSldViewPr>
      <p:cViewPr varScale="1">
        <p:scale>
          <a:sx n="50" d="100"/>
          <a:sy n="50" d="100"/>
        </p:scale>
        <p:origin x="2684" y="24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/>
              <a:t>9/21/2016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697D30-349C-4753-A041-C78797622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159220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r>
              <a:rPr lang="en-US"/>
              <a:t>9/21/2016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27062" y="330197"/>
            <a:ext cx="5768975" cy="324615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844550" y="3837783"/>
            <a:ext cx="5618480" cy="5273594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462A9A8A-7848-4DF7-8AA5-19A0FDCA2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426020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27063" y="330200"/>
            <a:ext cx="5768975" cy="3246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9/21/2016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2A9A8A-7848-4DF7-8AA5-19A0FDCA2D2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5224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465138"/>
            <a:ext cx="6203950" cy="34909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None/>
            </a:pPr>
            <a:endParaRPr lang="en-US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9/21/2016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2A9A8A-7848-4DF7-8AA5-19A0FDCA2D26}" type="slidenum">
              <a:rPr lang="en-US" smtClean="0"/>
              <a:t>10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FFCCAE-7FB8-405A-903A-4274D49D6A5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4892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27063" y="330200"/>
            <a:ext cx="5768975" cy="3246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9/21/2016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2A9A8A-7848-4DF7-8AA5-19A0FDCA2D2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522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27063" y="330200"/>
            <a:ext cx="5768975" cy="3246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9/21/2016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2A9A8A-7848-4DF7-8AA5-19A0FDCA2D2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C4BAD8-DB05-4EBA-A300-36C456CC367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5032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27063" y="330200"/>
            <a:ext cx="5768975" cy="3246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9/21/2016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2A9A8A-7848-4DF7-8AA5-19A0FDCA2D2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7488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27063" y="330200"/>
            <a:ext cx="5768975" cy="3246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9/21/2016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2A9A8A-7848-4DF7-8AA5-19A0FDCA2D2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6440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27063" y="330200"/>
            <a:ext cx="5768975" cy="3246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9/21/2016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2A9A8A-7848-4DF7-8AA5-19A0FDCA2D2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494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465138"/>
            <a:ext cx="6203950" cy="34909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9/21/2016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2A9A8A-7848-4DF7-8AA5-19A0FDCA2D26}" type="slidenum">
              <a:rPr lang="en-US" smtClean="0"/>
              <a:t>16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9D3E1B-A7AF-4A1A-9604-2418A41EFE6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3045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9575" y="465138"/>
            <a:ext cx="6203950" cy="34909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11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z="1200" baseline="0" dirty="0"/>
          </a:p>
          <a:p>
            <a:pPr eaLnBrk="1" hangingPunct="1"/>
            <a:endParaRPr lang="en-US" sz="12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9/21/2016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501333-6F9E-452B-998F-931B10B39B2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5842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465138"/>
            <a:ext cx="6203950" cy="34909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9/21/2016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2A9A8A-7848-4DF7-8AA5-19A0FDCA2D26}" type="slidenum">
              <a:rPr lang="en-US" smtClean="0"/>
              <a:t>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95D451-B61B-40AC-AB4C-B0A70BE80DA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028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465138"/>
            <a:ext cx="6203950" cy="34909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3237">
              <a:defRPr/>
            </a:pPr>
            <a:fld id="{88CBCA35-8756-49DB-9327-505108111396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3237">
                <a:defRPr/>
              </a:pPr>
              <a:t>19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D7B39D-621E-4B89-B486-A49DBE4815D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6489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27063" y="330200"/>
            <a:ext cx="5768975" cy="3246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9/10/2019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F101F1-2A7F-418F-AD4E-5AE20DA5791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1466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84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1881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465138"/>
            <a:ext cx="6203950" cy="34909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sz="1200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9/21/2016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2A9A8A-7848-4DF7-8AA5-19A0FDCA2D26}" type="slidenum">
              <a:rPr lang="en-US" smtClean="0"/>
              <a:t>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C3ECA8-4824-4678-8818-F2706842282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6422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465138"/>
            <a:ext cx="6203950" cy="34909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  <a:p>
            <a:endParaRPr lang="en-US" sz="1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9/21/2016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2A9A8A-7848-4DF7-8AA5-19A0FDCA2D26}" type="slidenum">
              <a:rPr lang="en-US" smtClean="0"/>
              <a:t>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99B771-8BC1-4335-994D-4EA910CE40F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7531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27063" y="330200"/>
            <a:ext cx="5768975" cy="3246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9/21/2016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2A9A8A-7848-4DF7-8AA5-19A0FDCA2D2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8826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27063" y="330200"/>
            <a:ext cx="5768975" cy="3246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9/21/2016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2A9A8A-7848-4DF7-8AA5-19A0FDCA2D2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1482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27063" y="330200"/>
            <a:ext cx="5768975" cy="3246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9/21/2016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2A9A8A-7848-4DF7-8AA5-19A0FDCA2D2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8826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27063" y="330200"/>
            <a:ext cx="5768975" cy="3246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2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9/21/2016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2A9A8A-7848-4DF7-8AA5-19A0FDCA2D2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4328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27063" y="330200"/>
            <a:ext cx="5768975" cy="3246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spc="-5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9/21/2016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2A9A8A-7848-4DF7-8AA5-19A0FDCA2D2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1764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465138"/>
            <a:ext cx="6203950" cy="34909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9/21/2016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2A9A8A-7848-4DF7-8AA5-19A0FDCA2D26}" type="slidenum">
              <a:rPr lang="en-US" smtClean="0"/>
              <a:t>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BB4400-FD14-4453-8613-CAD95EF90FD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0167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465138"/>
            <a:ext cx="6203950" cy="34909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9/21/2016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2A9A8A-7848-4DF7-8AA5-19A0FDCA2D26}" type="slidenum">
              <a:rPr lang="en-US" smtClean="0"/>
              <a:t>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074D31-9252-4229-88EE-36C76369EC9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36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jpe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Thursday, February 3, 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CDBG Timeliness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Slide </a:t>
            </a:r>
            <a:fld id="{658F1157-7ECB-41F8-B6BA-967DA312A81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7" name="Picture 6" descr="cover-bottom.jpg">
            <a:extLst>
              <a:ext uri="{FF2B5EF4-FFF2-40B4-BE49-F238E27FC236}">
                <a16:creationId xmlns:a16="http://schemas.microsoft.com/office/drawing/2014/main" id="{CB2EEE31-15A4-4BA7-A0B1-E3A937CEB7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4699000"/>
            <a:ext cx="1219200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over-logo.jpg">
            <a:extLst>
              <a:ext uri="{FF2B5EF4-FFF2-40B4-BE49-F238E27FC236}">
                <a16:creationId xmlns:a16="http://schemas.microsoft.com/office/drawing/2014/main" id="{08489660-1FD7-4CC0-8AFB-AB0F2A0A28F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306484" y="612776"/>
            <a:ext cx="1555749" cy="138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69152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Thursday, February 3, 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CDBG Timeliness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r>
              <a:rPr lang="en-US">
                <a:solidFill>
                  <a:prstClr val="black"/>
                </a:solidFill>
              </a:rPr>
              <a:t>Slide </a:t>
            </a:r>
            <a:fld id="{0CBD50F5-63A9-490B-8963-EFA34DEAF4CD}" type="slidenum">
              <a:rPr lang="en-US" smtClean="0">
                <a:solidFill>
                  <a:prstClr val="black"/>
                </a:solidFill>
              </a:rPr>
              <a:pPr defTabSz="457200"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018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Thursday, February 3, 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CDBG Timeliness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Slide </a:t>
            </a:r>
            <a:fld id="{F567E97E-99EB-40DF-BD0C-82551E15957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7" name="Picture 6" descr="Slide bottom bldgs">
            <a:extLst>
              <a:ext uri="{FF2B5EF4-FFF2-40B4-BE49-F238E27FC236}">
                <a16:creationId xmlns:a16="http://schemas.microsoft.com/office/drawing/2014/main" id="{C3589ACB-867D-4A1E-981E-3D4D7F3669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4346576"/>
            <a:ext cx="12192000" cy="251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slide-top.jpg">
            <a:extLst>
              <a:ext uri="{FF2B5EF4-FFF2-40B4-BE49-F238E27FC236}">
                <a16:creationId xmlns:a16="http://schemas.microsoft.com/office/drawing/2014/main" id="{933D561F-75A9-475E-9609-492F64C35EC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839200" y="274639"/>
            <a:ext cx="2743200" cy="585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324238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spacer-background.jpg"/>
          <p:cNvPicPr>
            <a:picLocks noChangeAspect="1"/>
          </p:cNvPicPr>
          <p:nvPr userDrawn="1"/>
        </p:nvPicPr>
        <p:blipFill>
          <a:blip r:embed="rId2"/>
          <a:srcRect t="-2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78696"/>
            <a:ext cx="10972800" cy="1465545"/>
          </a:xfrm>
        </p:spPr>
        <p:txBody>
          <a:bodyPr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b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white"/>
                </a:solidFill>
              </a:rPr>
              <a:t>Slide </a:t>
            </a:r>
            <a:fld id="{FD08EBAB-A2A9-46EF-9D87-D23F00067B0D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3554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Slide bottom bldgs"/>
          <p:cNvPicPr>
            <a:picLocks noChangeAspect="1" noChangeArrowheads="1"/>
          </p:cNvPicPr>
          <p:nvPr userDrawn="1"/>
        </p:nvPicPr>
        <p:blipFill>
          <a:blip r:embed="rId2"/>
          <a:srcRect t="-17307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75565"/>
            <a:ext cx="10972800" cy="1468676"/>
          </a:xfrm>
        </p:spPr>
        <p:txBody>
          <a:bodyPr/>
          <a:lstStyle>
            <a:lvl1pPr>
              <a:defRPr b="1" cap="all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Slide </a:t>
            </a:r>
            <a:fld id="{DB2289B3-7080-4BC6-A873-F24EE1919012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9121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Slide bottom bldgs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4346576"/>
            <a:ext cx="12192000" cy="251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slide-top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13"/>
          <p:cNvGrpSpPr>
            <a:grpSpLocks/>
          </p:cNvGrpSpPr>
          <p:nvPr userDrawn="1"/>
        </p:nvGrpSpPr>
        <p:grpSpPr bwMode="auto">
          <a:xfrm>
            <a:off x="9779000" y="5597525"/>
            <a:ext cx="1035051" cy="776288"/>
            <a:chOff x="4626" y="3741"/>
            <a:chExt cx="489" cy="489"/>
          </a:xfrm>
        </p:grpSpPr>
        <p:sp>
          <p:nvSpPr>
            <p:cNvPr id="8" name="Oval 10"/>
            <p:cNvSpPr>
              <a:spLocks noChangeAspect="1" noChangeArrowheads="1"/>
            </p:cNvSpPr>
            <p:nvPr/>
          </p:nvSpPr>
          <p:spPr bwMode="auto">
            <a:xfrm>
              <a:off x="4626" y="3741"/>
              <a:ext cx="489" cy="489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 dirty="0">
                <a:solidFill>
                  <a:prstClr val="black"/>
                </a:solidFill>
                <a:latin typeface="Arial" charset="0"/>
              </a:endParaRPr>
            </a:p>
          </p:txBody>
        </p:sp>
        <p:pic>
          <p:nvPicPr>
            <p:cNvPr id="9" name="Picture 12" descr="HHS logo for PPT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646" y="3767"/>
              <a:ext cx="449" cy="4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" name="Group 18"/>
          <p:cNvGrpSpPr>
            <a:grpSpLocks/>
          </p:cNvGrpSpPr>
          <p:nvPr userDrawn="1"/>
        </p:nvGrpSpPr>
        <p:grpSpPr bwMode="auto">
          <a:xfrm>
            <a:off x="10801351" y="5607051"/>
            <a:ext cx="853016" cy="746125"/>
            <a:chOff x="5169" y="3726"/>
            <a:chExt cx="403" cy="470"/>
          </a:xfrm>
        </p:grpSpPr>
        <p:grpSp>
          <p:nvGrpSpPr>
            <p:cNvPr id="11" name="Group 17"/>
            <p:cNvGrpSpPr>
              <a:grpSpLocks/>
            </p:cNvGrpSpPr>
            <p:nvPr/>
          </p:nvGrpSpPr>
          <p:grpSpPr bwMode="auto">
            <a:xfrm>
              <a:off x="5169" y="3726"/>
              <a:ext cx="403" cy="470"/>
              <a:chOff x="5169" y="3726"/>
              <a:chExt cx="403" cy="470"/>
            </a:xfrm>
          </p:grpSpPr>
          <p:sp>
            <p:nvSpPr>
              <p:cNvPr id="13" name="Rectangle 12"/>
              <p:cNvSpPr>
                <a:spLocks noChangeArrowheads="1"/>
              </p:cNvSpPr>
              <p:nvPr/>
            </p:nvSpPr>
            <p:spPr bwMode="auto">
              <a:xfrm>
                <a:off x="5169" y="3872"/>
                <a:ext cx="403" cy="32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 dirty="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4" name="AutoShape 16"/>
              <p:cNvSpPr>
                <a:spLocks noChangeArrowheads="1"/>
              </p:cNvSpPr>
              <p:nvPr/>
            </p:nvSpPr>
            <p:spPr bwMode="auto">
              <a:xfrm>
                <a:off x="5169" y="3726"/>
                <a:ext cx="403" cy="146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 dirty="0"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pic>
          <p:nvPicPr>
            <p:cNvPr id="12" name="Picture 15" descr="NSP logo for PPT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203" y="3767"/>
              <a:ext cx="334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1" name="Title 1"/>
          <p:cNvSpPr>
            <a:spLocks noGrp="1"/>
          </p:cNvSpPr>
          <p:nvPr>
            <p:ph type="title"/>
          </p:nvPr>
        </p:nvSpPr>
        <p:spPr>
          <a:xfrm>
            <a:off x="609600" y="111800"/>
            <a:ext cx="10972800" cy="1143000"/>
          </a:xfrm>
        </p:spPr>
        <p:txBody>
          <a:bodyPr/>
          <a:lstStyle>
            <a:lvl1pPr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Slide </a:t>
            </a:r>
            <a:fld id="{8B1B25BD-F2C5-4DB5-97F9-587F92219398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688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slide-top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Slide bottom bldgs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4346576"/>
            <a:ext cx="12192000" cy="251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13"/>
          <p:cNvGrpSpPr>
            <a:grpSpLocks/>
          </p:cNvGrpSpPr>
          <p:nvPr userDrawn="1"/>
        </p:nvGrpSpPr>
        <p:grpSpPr bwMode="auto">
          <a:xfrm>
            <a:off x="9779000" y="5597525"/>
            <a:ext cx="1035051" cy="776288"/>
            <a:chOff x="4626" y="3741"/>
            <a:chExt cx="489" cy="489"/>
          </a:xfrm>
        </p:grpSpPr>
        <p:sp>
          <p:nvSpPr>
            <p:cNvPr id="10" name="Oval 10"/>
            <p:cNvSpPr>
              <a:spLocks noChangeAspect="1" noChangeArrowheads="1"/>
            </p:cNvSpPr>
            <p:nvPr/>
          </p:nvSpPr>
          <p:spPr bwMode="auto">
            <a:xfrm>
              <a:off x="4626" y="3741"/>
              <a:ext cx="489" cy="489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 dirty="0">
                <a:solidFill>
                  <a:prstClr val="black"/>
                </a:solidFill>
                <a:latin typeface="Arial" charset="0"/>
              </a:endParaRPr>
            </a:p>
          </p:txBody>
        </p:sp>
        <p:pic>
          <p:nvPicPr>
            <p:cNvPr id="12" name="Picture 12" descr="HHS logo for PPT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646" y="3767"/>
              <a:ext cx="449" cy="4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" name="Group 18"/>
          <p:cNvGrpSpPr>
            <a:grpSpLocks/>
          </p:cNvGrpSpPr>
          <p:nvPr userDrawn="1"/>
        </p:nvGrpSpPr>
        <p:grpSpPr bwMode="auto">
          <a:xfrm>
            <a:off x="10801351" y="5607051"/>
            <a:ext cx="853016" cy="746125"/>
            <a:chOff x="5169" y="3726"/>
            <a:chExt cx="403" cy="470"/>
          </a:xfrm>
        </p:grpSpPr>
        <p:grpSp>
          <p:nvGrpSpPr>
            <p:cNvPr id="14" name="Group 17"/>
            <p:cNvGrpSpPr>
              <a:grpSpLocks/>
            </p:cNvGrpSpPr>
            <p:nvPr/>
          </p:nvGrpSpPr>
          <p:grpSpPr bwMode="auto">
            <a:xfrm>
              <a:off x="5169" y="3726"/>
              <a:ext cx="403" cy="470"/>
              <a:chOff x="5169" y="3726"/>
              <a:chExt cx="403" cy="470"/>
            </a:xfrm>
          </p:grpSpPr>
          <p:sp>
            <p:nvSpPr>
              <p:cNvPr id="16" name="Rectangle 15"/>
              <p:cNvSpPr>
                <a:spLocks noChangeArrowheads="1"/>
              </p:cNvSpPr>
              <p:nvPr/>
            </p:nvSpPr>
            <p:spPr bwMode="auto">
              <a:xfrm>
                <a:off x="5169" y="3872"/>
                <a:ext cx="403" cy="32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 dirty="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7" name="AutoShape 16"/>
              <p:cNvSpPr>
                <a:spLocks noChangeArrowheads="1"/>
              </p:cNvSpPr>
              <p:nvPr/>
            </p:nvSpPr>
            <p:spPr bwMode="auto">
              <a:xfrm>
                <a:off x="5169" y="3726"/>
                <a:ext cx="403" cy="146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 dirty="0"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pic>
          <p:nvPicPr>
            <p:cNvPr id="15" name="Picture 15" descr="NSP logo for PPT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203" y="3767"/>
              <a:ext cx="334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09600" y="111800"/>
            <a:ext cx="10972800" cy="1143000"/>
          </a:xfrm>
        </p:spPr>
        <p:txBody>
          <a:bodyPr/>
          <a:lstStyle>
            <a:lvl1pPr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 baseline="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Slide </a:t>
            </a:r>
            <a:fld id="{58ABE71B-4114-43F0-8C23-DCA3EC624136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5736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slide-top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 txBox="1">
            <a:spLocks/>
          </p:cNvSpPr>
          <p:nvPr userDrawn="1"/>
        </p:nvSpPr>
        <p:spPr bwMode="auto">
          <a:xfrm>
            <a:off x="609600" y="111125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 b="1" baseline="0">
                <a:solidFill>
                  <a:schemeClr val="bg1"/>
                </a:solidFill>
              </a:defRPr>
            </a:lvl1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dirty="0">
                <a:solidFill>
                  <a:prstClr val="white"/>
                </a:solidFill>
              </a:rPr>
              <a:t>Title of Slide Goes Here</a:t>
            </a:r>
          </a:p>
        </p:txBody>
      </p:sp>
      <p:pic>
        <p:nvPicPr>
          <p:cNvPr id="4" name="Picture 7" descr="Slide bottom bldgs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4333876"/>
            <a:ext cx="12192000" cy="251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13"/>
          <p:cNvGrpSpPr>
            <a:grpSpLocks/>
          </p:cNvGrpSpPr>
          <p:nvPr userDrawn="1"/>
        </p:nvGrpSpPr>
        <p:grpSpPr bwMode="auto">
          <a:xfrm>
            <a:off x="9779000" y="5597525"/>
            <a:ext cx="1035051" cy="776288"/>
            <a:chOff x="4626" y="3741"/>
            <a:chExt cx="489" cy="489"/>
          </a:xfrm>
        </p:grpSpPr>
        <p:sp>
          <p:nvSpPr>
            <p:cNvPr id="6" name="Oval 5"/>
            <p:cNvSpPr>
              <a:spLocks noChangeAspect="1" noChangeArrowheads="1"/>
            </p:cNvSpPr>
            <p:nvPr/>
          </p:nvSpPr>
          <p:spPr bwMode="auto">
            <a:xfrm>
              <a:off x="4626" y="3741"/>
              <a:ext cx="489" cy="489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 dirty="0">
                <a:solidFill>
                  <a:prstClr val="black"/>
                </a:solidFill>
                <a:latin typeface="Arial" charset="0"/>
              </a:endParaRPr>
            </a:p>
          </p:txBody>
        </p:sp>
        <p:pic>
          <p:nvPicPr>
            <p:cNvPr id="7" name="Picture 12" descr="HHS logo for PPT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646" y="3767"/>
              <a:ext cx="449" cy="4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Group 18"/>
          <p:cNvGrpSpPr>
            <a:grpSpLocks/>
          </p:cNvGrpSpPr>
          <p:nvPr userDrawn="1"/>
        </p:nvGrpSpPr>
        <p:grpSpPr bwMode="auto">
          <a:xfrm>
            <a:off x="10801351" y="5607051"/>
            <a:ext cx="853016" cy="746125"/>
            <a:chOff x="5169" y="3726"/>
            <a:chExt cx="403" cy="470"/>
          </a:xfrm>
        </p:grpSpPr>
        <p:grpSp>
          <p:nvGrpSpPr>
            <p:cNvPr id="9" name="Group 17"/>
            <p:cNvGrpSpPr>
              <a:grpSpLocks/>
            </p:cNvGrpSpPr>
            <p:nvPr/>
          </p:nvGrpSpPr>
          <p:grpSpPr bwMode="auto">
            <a:xfrm>
              <a:off x="5169" y="3726"/>
              <a:ext cx="403" cy="470"/>
              <a:chOff x="5169" y="3726"/>
              <a:chExt cx="403" cy="470"/>
            </a:xfrm>
          </p:grpSpPr>
          <p:sp>
            <p:nvSpPr>
              <p:cNvPr id="11" name="Rectangle 10"/>
              <p:cNvSpPr>
                <a:spLocks noChangeArrowheads="1"/>
              </p:cNvSpPr>
              <p:nvPr/>
            </p:nvSpPr>
            <p:spPr bwMode="auto">
              <a:xfrm>
                <a:off x="5169" y="3872"/>
                <a:ext cx="403" cy="32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 dirty="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2" name="AutoShape 16"/>
              <p:cNvSpPr>
                <a:spLocks noChangeArrowheads="1"/>
              </p:cNvSpPr>
              <p:nvPr/>
            </p:nvSpPr>
            <p:spPr bwMode="auto">
              <a:xfrm>
                <a:off x="5169" y="3726"/>
                <a:ext cx="403" cy="146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 dirty="0"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pic>
          <p:nvPicPr>
            <p:cNvPr id="10" name="Picture 15" descr="NSP logo for PPT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203" y="3767"/>
              <a:ext cx="334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Slide </a:t>
            </a:r>
            <a:fld id="{7AF06288-387E-44F5-97E7-0152482C8C0C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4441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Slide bottom bldgs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9526"/>
            <a:ext cx="12192000" cy="251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3"/>
          <p:cNvGrpSpPr>
            <a:grpSpLocks/>
          </p:cNvGrpSpPr>
          <p:nvPr userDrawn="1"/>
        </p:nvGrpSpPr>
        <p:grpSpPr bwMode="auto">
          <a:xfrm>
            <a:off x="9779000" y="5597525"/>
            <a:ext cx="1035051" cy="776288"/>
            <a:chOff x="4626" y="3741"/>
            <a:chExt cx="489" cy="489"/>
          </a:xfrm>
        </p:grpSpPr>
        <p:sp>
          <p:nvSpPr>
            <p:cNvPr id="4" name="Oval 10"/>
            <p:cNvSpPr>
              <a:spLocks noChangeAspect="1" noChangeArrowheads="1"/>
            </p:cNvSpPr>
            <p:nvPr/>
          </p:nvSpPr>
          <p:spPr bwMode="auto">
            <a:xfrm>
              <a:off x="4626" y="3741"/>
              <a:ext cx="489" cy="489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 dirty="0">
                <a:solidFill>
                  <a:prstClr val="black"/>
                </a:solidFill>
                <a:latin typeface="Arial" charset="0"/>
              </a:endParaRPr>
            </a:p>
          </p:txBody>
        </p:sp>
        <p:pic>
          <p:nvPicPr>
            <p:cNvPr id="5" name="Picture 12" descr="HHS logo for PPT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646" y="3767"/>
              <a:ext cx="449" cy="4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18"/>
          <p:cNvGrpSpPr>
            <a:grpSpLocks/>
          </p:cNvGrpSpPr>
          <p:nvPr userDrawn="1"/>
        </p:nvGrpSpPr>
        <p:grpSpPr bwMode="auto">
          <a:xfrm>
            <a:off x="10801351" y="5607051"/>
            <a:ext cx="853016" cy="746125"/>
            <a:chOff x="5169" y="3726"/>
            <a:chExt cx="403" cy="470"/>
          </a:xfrm>
        </p:grpSpPr>
        <p:grpSp>
          <p:nvGrpSpPr>
            <p:cNvPr id="7" name="Group 17"/>
            <p:cNvGrpSpPr>
              <a:grpSpLocks/>
            </p:cNvGrpSpPr>
            <p:nvPr/>
          </p:nvGrpSpPr>
          <p:grpSpPr bwMode="auto">
            <a:xfrm>
              <a:off x="5169" y="3726"/>
              <a:ext cx="403" cy="470"/>
              <a:chOff x="5169" y="3726"/>
              <a:chExt cx="403" cy="470"/>
            </a:xfrm>
          </p:grpSpPr>
          <p:sp>
            <p:nvSpPr>
              <p:cNvPr id="9" name="Rectangle 8"/>
              <p:cNvSpPr>
                <a:spLocks noChangeArrowheads="1"/>
              </p:cNvSpPr>
              <p:nvPr/>
            </p:nvSpPr>
            <p:spPr bwMode="auto">
              <a:xfrm>
                <a:off x="5169" y="3872"/>
                <a:ext cx="403" cy="32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 dirty="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0" name="AutoShape 16"/>
              <p:cNvSpPr>
                <a:spLocks noChangeArrowheads="1"/>
              </p:cNvSpPr>
              <p:nvPr/>
            </p:nvSpPr>
            <p:spPr bwMode="auto">
              <a:xfrm>
                <a:off x="5169" y="3726"/>
                <a:ext cx="403" cy="146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 dirty="0"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pic>
          <p:nvPicPr>
            <p:cNvPr id="8" name="Picture 15" descr="NSP logo for PPT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03" y="3767"/>
              <a:ext cx="334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Slide </a:t>
            </a:r>
            <a:fld id="{537A07E2-B017-4E7A-8970-0761AF5C27A4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2984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lide bottom bldgs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4346576"/>
            <a:ext cx="12192000" cy="251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slide-top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-3175"/>
            <a:ext cx="12192000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609600" y="120650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 b="1" baseline="0">
                <a:solidFill>
                  <a:schemeClr val="bg1"/>
                </a:solidFill>
              </a:defRPr>
            </a:lvl1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dirty="0">
                <a:solidFill>
                  <a:prstClr val="white"/>
                </a:solidFill>
              </a:rPr>
              <a:t>Title of Slide Goes Here</a:t>
            </a:r>
          </a:p>
        </p:txBody>
      </p:sp>
      <p:grpSp>
        <p:nvGrpSpPr>
          <p:cNvPr id="7" name="Group 13"/>
          <p:cNvGrpSpPr>
            <a:grpSpLocks/>
          </p:cNvGrpSpPr>
          <p:nvPr userDrawn="1"/>
        </p:nvGrpSpPr>
        <p:grpSpPr bwMode="auto">
          <a:xfrm>
            <a:off x="9779000" y="5597525"/>
            <a:ext cx="1035051" cy="776288"/>
            <a:chOff x="4626" y="3741"/>
            <a:chExt cx="489" cy="489"/>
          </a:xfrm>
        </p:grpSpPr>
        <p:sp>
          <p:nvSpPr>
            <p:cNvPr id="8" name="Oval 7"/>
            <p:cNvSpPr>
              <a:spLocks noChangeAspect="1" noChangeArrowheads="1"/>
            </p:cNvSpPr>
            <p:nvPr/>
          </p:nvSpPr>
          <p:spPr bwMode="auto">
            <a:xfrm>
              <a:off x="4626" y="3741"/>
              <a:ext cx="489" cy="489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 dirty="0">
                <a:solidFill>
                  <a:prstClr val="black"/>
                </a:solidFill>
                <a:latin typeface="Arial" charset="0"/>
              </a:endParaRPr>
            </a:p>
          </p:txBody>
        </p:sp>
        <p:pic>
          <p:nvPicPr>
            <p:cNvPr id="9" name="Picture 12" descr="HHS logo for PPT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646" y="3767"/>
              <a:ext cx="449" cy="4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" name="Group 18"/>
          <p:cNvGrpSpPr>
            <a:grpSpLocks/>
          </p:cNvGrpSpPr>
          <p:nvPr userDrawn="1"/>
        </p:nvGrpSpPr>
        <p:grpSpPr bwMode="auto">
          <a:xfrm>
            <a:off x="10801351" y="5607051"/>
            <a:ext cx="853016" cy="746125"/>
            <a:chOff x="5169" y="3726"/>
            <a:chExt cx="403" cy="470"/>
          </a:xfrm>
        </p:grpSpPr>
        <p:grpSp>
          <p:nvGrpSpPr>
            <p:cNvPr id="11" name="Group 17"/>
            <p:cNvGrpSpPr>
              <a:grpSpLocks/>
            </p:cNvGrpSpPr>
            <p:nvPr/>
          </p:nvGrpSpPr>
          <p:grpSpPr bwMode="auto">
            <a:xfrm>
              <a:off x="5169" y="3726"/>
              <a:ext cx="403" cy="470"/>
              <a:chOff x="5169" y="3726"/>
              <a:chExt cx="403" cy="470"/>
            </a:xfrm>
          </p:grpSpPr>
          <p:sp>
            <p:nvSpPr>
              <p:cNvPr id="13" name="Rectangle 12"/>
              <p:cNvSpPr>
                <a:spLocks noChangeArrowheads="1"/>
              </p:cNvSpPr>
              <p:nvPr/>
            </p:nvSpPr>
            <p:spPr bwMode="auto">
              <a:xfrm>
                <a:off x="5169" y="3872"/>
                <a:ext cx="403" cy="32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 dirty="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4" name="AutoShape 16"/>
              <p:cNvSpPr>
                <a:spLocks noChangeArrowheads="1"/>
              </p:cNvSpPr>
              <p:nvPr/>
            </p:nvSpPr>
            <p:spPr bwMode="auto">
              <a:xfrm>
                <a:off x="5169" y="3726"/>
                <a:ext cx="403" cy="146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 dirty="0"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pic>
          <p:nvPicPr>
            <p:cNvPr id="12" name="Picture 15" descr="NSP logo for PPT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203" y="3767"/>
              <a:ext cx="334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Slide </a:t>
            </a:r>
            <a:fld id="{39F2C83F-A22E-4D87-BB45-DA564EA17359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7389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slide-top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 txBox="1">
            <a:spLocks/>
          </p:cNvSpPr>
          <p:nvPr userDrawn="1"/>
        </p:nvSpPr>
        <p:spPr bwMode="auto">
          <a:xfrm>
            <a:off x="609600" y="111125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 b="1" baseline="0">
                <a:solidFill>
                  <a:schemeClr val="bg1"/>
                </a:solidFill>
              </a:defRPr>
            </a:lvl1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dirty="0">
                <a:solidFill>
                  <a:prstClr val="white"/>
                </a:solidFill>
              </a:rPr>
              <a:t>Title of Slide Goes Here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Slide </a:t>
            </a:r>
            <a:fld id="{046BF094-3C4F-49E8-9624-287E386D18CA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469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350572" y="290008"/>
            <a:ext cx="2743200" cy="365125"/>
          </a:xfrm>
        </p:spPr>
        <p:txBody>
          <a:bodyPr/>
          <a:lstStyle/>
          <a:p>
            <a:r>
              <a:rPr lang="en-US"/>
              <a:t>Thursday, February 3, 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056254" y="834520"/>
            <a:ext cx="185189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CDBG Timeliness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Slide </a:t>
            </a:r>
            <a:fld id="{DF139362-AD7E-4946-8223-595365C943D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7" name="Group 13">
            <a:extLst>
              <a:ext uri="{FF2B5EF4-FFF2-40B4-BE49-F238E27FC236}">
                <a16:creationId xmlns:a16="http://schemas.microsoft.com/office/drawing/2014/main" id="{1542BA68-CF4F-4CAE-BA2C-3AF66742BF90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0261029" y="6088661"/>
            <a:ext cx="1035051" cy="776288"/>
            <a:chOff x="4626" y="3741"/>
            <a:chExt cx="489" cy="489"/>
          </a:xfrm>
        </p:grpSpPr>
        <p:sp>
          <p:nvSpPr>
            <p:cNvPr id="8" name="Oval 10">
              <a:extLst>
                <a:ext uri="{FF2B5EF4-FFF2-40B4-BE49-F238E27FC236}">
                  <a16:creationId xmlns:a16="http://schemas.microsoft.com/office/drawing/2014/main" id="{F0343DF0-EF0B-4459-97E0-BF63D635AF6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626" y="3741"/>
              <a:ext cx="489" cy="489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 dirty="0">
                <a:solidFill>
                  <a:prstClr val="black"/>
                </a:solidFill>
                <a:latin typeface="Arial" charset="0"/>
              </a:endParaRPr>
            </a:p>
          </p:txBody>
        </p:sp>
        <p:pic>
          <p:nvPicPr>
            <p:cNvPr id="9" name="Picture 12" descr="HHS logo for PPT">
              <a:extLst>
                <a:ext uri="{FF2B5EF4-FFF2-40B4-BE49-F238E27FC236}">
                  <a16:creationId xmlns:a16="http://schemas.microsoft.com/office/drawing/2014/main" id="{25DC684E-D930-4B60-A1E2-DC33890F58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646" y="3767"/>
              <a:ext cx="449" cy="4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" name="Group 18">
            <a:extLst>
              <a:ext uri="{FF2B5EF4-FFF2-40B4-BE49-F238E27FC236}">
                <a16:creationId xmlns:a16="http://schemas.microsoft.com/office/drawing/2014/main" id="{D7C668C4-9693-4B93-B48F-2A7CC01A4704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1283380" y="6098187"/>
            <a:ext cx="853016" cy="746125"/>
            <a:chOff x="5169" y="3726"/>
            <a:chExt cx="403" cy="470"/>
          </a:xfrm>
        </p:grpSpPr>
        <p:grpSp>
          <p:nvGrpSpPr>
            <p:cNvPr id="11" name="Group 17">
              <a:extLst>
                <a:ext uri="{FF2B5EF4-FFF2-40B4-BE49-F238E27FC236}">
                  <a16:creationId xmlns:a16="http://schemas.microsoft.com/office/drawing/2014/main" id="{CB8CDBEB-01B0-4C4B-BCD9-15237A22FC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69" y="3726"/>
              <a:ext cx="403" cy="470"/>
              <a:chOff x="5169" y="3726"/>
              <a:chExt cx="403" cy="470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AAA79DB-F948-4817-8133-B021B42E65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69" y="3872"/>
                <a:ext cx="403" cy="32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 dirty="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4" name="AutoShape 16">
                <a:extLst>
                  <a:ext uri="{FF2B5EF4-FFF2-40B4-BE49-F238E27FC236}">
                    <a16:creationId xmlns:a16="http://schemas.microsoft.com/office/drawing/2014/main" id="{E0B3BB9F-B62E-4446-8EA0-B82906793A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69" y="3726"/>
                <a:ext cx="403" cy="146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 dirty="0"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pic>
          <p:nvPicPr>
            <p:cNvPr id="12" name="Picture 15" descr="NSP logo for PPT">
              <a:extLst>
                <a:ext uri="{FF2B5EF4-FFF2-40B4-BE49-F238E27FC236}">
                  <a16:creationId xmlns:a16="http://schemas.microsoft.com/office/drawing/2014/main" id="{02544F13-1A7A-4917-B900-5445122283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203" y="3767"/>
              <a:ext cx="334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5" name="Picture 4" descr="slide-top.jpg">
            <a:extLst>
              <a:ext uri="{FF2B5EF4-FFF2-40B4-BE49-F238E27FC236}">
                <a16:creationId xmlns:a16="http://schemas.microsoft.com/office/drawing/2014/main" id="{55D42F0F-6097-47A0-AFDA-43B682F2D56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2192000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368300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spacer-background.jpg"/>
          <p:cNvPicPr>
            <a:picLocks noChangeAspect="1"/>
          </p:cNvPicPr>
          <p:nvPr userDrawn="1"/>
        </p:nvPicPr>
        <p:blipFill>
          <a:blip r:embed="rId2"/>
          <a:srcRect t="-2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b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white"/>
                </a:solidFill>
              </a:rPr>
              <a:t>Slide </a:t>
            </a:r>
            <a:fld id="{172E1125-B056-45A6-A3EC-D3E4BEFF6A0A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7419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Slide bottom bldgs"/>
          <p:cNvPicPr>
            <a:picLocks noChangeAspect="1" noChangeArrowheads="1"/>
          </p:cNvPicPr>
          <p:nvPr userDrawn="1"/>
        </p:nvPicPr>
        <p:blipFill>
          <a:blip r:embed="rId2"/>
          <a:srcRect t="-17307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Slide </a:t>
            </a:r>
            <a:fld id="{6F142C3B-B02E-4299-9D12-0B463549FF09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9010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Slide bottom bldgs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-12700"/>
            <a:ext cx="12192000" cy="251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Slide </a:t>
            </a:r>
            <a:fld id="{F06548A1-B87F-4F9E-8D69-4906A142872D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3599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 userDrawn="1"/>
        </p:nvSpPr>
        <p:spPr bwMode="auto">
          <a:xfrm>
            <a:off x="609600" y="111125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 b="1" baseline="0">
                <a:solidFill>
                  <a:schemeClr val="bg1"/>
                </a:solidFill>
              </a:defRPr>
            </a:lvl1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dirty="0">
                <a:solidFill>
                  <a:prstClr val="white"/>
                </a:solidFill>
              </a:rPr>
              <a:t>Title of Slide Goes Here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Slide </a:t>
            </a:r>
            <a:fld id="{9EB7C3D6-A097-477F-82E4-FF486F7D5DEB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7057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6BE48-2708-44D5-A574-C71A768F9E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6F5C45-2433-46DA-A8CE-2DBD6E17E9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329FB4-A495-4DE4-9C03-06F9491B7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5FAAF-BBBC-4E9D-94D5-90E08B090E2D}" type="datetime1">
              <a:rPr lang="en-US" smtClean="0"/>
              <a:t>6/8/2023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D24CD9-BAE2-4A27-B911-A480362CC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F0365-A5ED-4221-AA5C-E77007A4C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Slide </a:t>
            </a:r>
            <a:fld id="{658F1157-7ECB-41F8-B6BA-967DA312A81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7" name="Picture 6" descr="cover-bottom.jpg">
            <a:extLst>
              <a:ext uri="{FF2B5EF4-FFF2-40B4-BE49-F238E27FC236}">
                <a16:creationId xmlns:a16="http://schemas.microsoft.com/office/drawing/2014/main" id="{CEFD28FF-4F98-4325-B3C9-8FE3C5C80C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4699000"/>
            <a:ext cx="1219200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over-logo.jpg">
            <a:extLst>
              <a:ext uri="{FF2B5EF4-FFF2-40B4-BE49-F238E27FC236}">
                <a16:creationId xmlns:a16="http://schemas.microsoft.com/office/drawing/2014/main" id="{32818AFC-6E2F-4F06-AD33-1DA0DEF11D5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306484" y="612776"/>
            <a:ext cx="1555749" cy="138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966284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8C270-1A41-42F9-87D2-6C1ABBB58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2733B9-4529-4075-8F90-BFEE19354F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148B2D-5773-480B-AB62-D51A87A65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67504-3F3D-45E4-ABA3-6296475C4DB3}" type="datetime1">
              <a:rPr lang="en-US" smtClean="0"/>
              <a:t>6/8/2023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6D64A6-F9D5-49A3-9027-AF857DBD8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37A8993D-9B7D-47A5-93F4-77430194F1B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7A6C22-505F-45F0-AD0E-5FC7F6411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Slide </a:t>
            </a:r>
            <a:fld id="{DF139362-AD7E-4946-8223-595365C943D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7" name="Group 13">
            <a:extLst>
              <a:ext uri="{FF2B5EF4-FFF2-40B4-BE49-F238E27FC236}">
                <a16:creationId xmlns:a16="http://schemas.microsoft.com/office/drawing/2014/main" id="{6DC78F75-6B81-42F6-92D3-12DA86BFBB3F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0261029" y="6088661"/>
            <a:ext cx="1035051" cy="776288"/>
            <a:chOff x="4626" y="3741"/>
            <a:chExt cx="489" cy="489"/>
          </a:xfrm>
        </p:grpSpPr>
        <p:sp>
          <p:nvSpPr>
            <p:cNvPr id="8" name="Oval 10">
              <a:extLst>
                <a:ext uri="{FF2B5EF4-FFF2-40B4-BE49-F238E27FC236}">
                  <a16:creationId xmlns:a16="http://schemas.microsoft.com/office/drawing/2014/main" id="{859A257C-1F6D-4581-BB6D-1CCA349821C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626" y="3741"/>
              <a:ext cx="489" cy="489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 dirty="0">
                <a:solidFill>
                  <a:prstClr val="black"/>
                </a:solidFill>
                <a:latin typeface="Arial" charset="0"/>
              </a:endParaRPr>
            </a:p>
          </p:txBody>
        </p:sp>
        <p:pic>
          <p:nvPicPr>
            <p:cNvPr id="9" name="Picture 12" descr="HHS logo for PPT">
              <a:extLst>
                <a:ext uri="{FF2B5EF4-FFF2-40B4-BE49-F238E27FC236}">
                  <a16:creationId xmlns:a16="http://schemas.microsoft.com/office/drawing/2014/main" id="{2AE04BA1-638C-4550-8EFC-D9BBA08F66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646" y="3767"/>
              <a:ext cx="449" cy="4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" name="Group 18">
            <a:extLst>
              <a:ext uri="{FF2B5EF4-FFF2-40B4-BE49-F238E27FC236}">
                <a16:creationId xmlns:a16="http://schemas.microsoft.com/office/drawing/2014/main" id="{26BCF459-0547-47C1-A3C5-772C94B203E8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1283380" y="6098187"/>
            <a:ext cx="853016" cy="746125"/>
            <a:chOff x="5169" y="3726"/>
            <a:chExt cx="403" cy="470"/>
          </a:xfrm>
        </p:grpSpPr>
        <p:grpSp>
          <p:nvGrpSpPr>
            <p:cNvPr id="11" name="Group 17">
              <a:extLst>
                <a:ext uri="{FF2B5EF4-FFF2-40B4-BE49-F238E27FC236}">
                  <a16:creationId xmlns:a16="http://schemas.microsoft.com/office/drawing/2014/main" id="{52D515ED-1478-4376-8A19-FB856841ABA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69" y="3726"/>
              <a:ext cx="403" cy="470"/>
              <a:chOff x="5169" y="3726"/>
              <a:chExt cx="403" cy="470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3792357-1683-442C-A71C-21A426AC3C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69" y="3872"/>
                <a:ext cx="403" cy="32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 dirty="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4" name="AutoShape 16">
                <a:extLst>
                  <a:ext uri="{FF2B5EF4-FFF2-40B4-BE49-F238E27FC236}">
                    <a16:creationId xmlns:a16="http://schemas.microsoft.com/office/drawing/2014/main" id="{4D72EBFE-C861-49AF-A37C-FC87990246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69" y="3726"/>
                <a:ext cx="403" cy="146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 dirty="0"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pic>
          <p:nvPicPr>
            <p:cNvPr id="12" name="Picture 15" descr="NSP logo for PPT">
              <a:extLst>
                <a:ext uri="{FF2B5EF4-FFF2-40B4-BE49-F238E27FC236}">
                  <a16:creationId xmlns:a16="http://schemas.microsoft.com/office/drawing/2014/main" id="{5EF8BA11-7715-44D4-BA3F-4018FBAB19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203" y="3767"/>
              <a:ext cx="334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5" name="Picture 4" descr="slide-top.jpg">
            <a:extLst>
              <a:ext uri="{FF2B5EF4-FFF2-40B4-BE49-F238E27FC236}">
                <a16:creationId xmlns:a16="http://schemas.microsoft.com/office/drawing/2014/main" id="{846794AD-2379-4783-9085-996CB88C87B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2192000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521389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063F6-6285-49DF-BA7D-88C37D3F1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D3E8B4-81C8-4B99-98CE-CBD6D3E6B4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ADE3A9-0882-44B0-9EA6-BDD0291F3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E3A4D-4731-4A38-ADED-14F1F6EE3346}" type="datetime1">
              <a:rPr lang="en-US" smtClean="0"/>
              <a:t>6/8/2023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F9D5B-230C-4592-92B3-567ACFD44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05611C-BD85-4E84-B5D6-E329E32A3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Slide </a:t>
            </a:r>
            <a:fld id="{77C3B6B1-AD70-48DC-BCEC-29B5D797415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7" name="Picture 6" descr="Slide bottom bldgs">
            <a:extLst>
              <a:ext uri="{FF2B5EF4-FFF2-40B4-BE49-F238E27FC236}">
                <a16:creationId xmlns:a16="http://schemas.microsoft.com/office/drawing/2014/main" id="{8B3E8D4E-EFF8-4B31-9C39-F60BD6C11A5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676275"/>
            <a:ext cx="12192000" cy="251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slide-top.jpg">
            <a:extLst>
              <a:ext uri="{FF2B5EF4-FFF2-40B4-BE49-F238E27FC236}">
                <a16:creationId xmlns:a16="http://schemas.microsoft.com/office/drawing/2014/main" id="{816444DE-8B1B-4134-9A08-8B52CEB0E12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963084" y="4406901"/>
            <a:ext cx="103632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591403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64E0D-B14B-4660-BA28-36BE800B3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62CF7A-8EC9-4275-85F3-1490DE2314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46A721-C70C-49ED-909C-3B0044D273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F9B3B1-C56F-4665-A946-6C8B155C4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3215C-74FB-4310-BFE7-60FDA618ABCE}" type="datetime1">
              <a:rPr lang="en-US" smtClean="0"/>
              <a:t>6/8/2023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CF0915-69F9-481B-9E6D-CB91760E7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84D847-2907-4011-9CCD-AF7814421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Slide </a:t>
            </a:r>
            <a:fld id="{8B1B25BD-F2C5-4DB5-97F9-587F9221939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8" name="Picture 7" descr="Slide bottom bldgs">
            <a:extLst>
              <a:ext uri="{FF2B5EF4-FFF2-40B4-BE49-F238E27FC236}">
                <a16:creationId xmlns:a16="http://schemas.microsoft.com/office/drawing/2014/main" id="{840FCEC5-6AED-4A4D-AD26-7BCA9D4C8D4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4346576"/>
            <a:ext cx="12192000" cy="251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slide-top.jpg">
            <a:extLst>
              <a:ext uri="{FF2B5EF4-FFF2-40B4-BE49-F238E27FC236}">
                <a16:creationId xmlns:a16="http://schemas.microsoft.com/office/drawing/2014/main" id="{F0649292-B8BA-4DD7-B959-0EEADCE1835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13">
            <a:extLst>
              <a:ext uri="{FF2B5EF4-FFF2-40B4-BE49-F238E27FC236}">
                <a16:creationId xmlns:a16="http://schemas.microsoft.com/office/drawing/2014/main" id="{45C4DB5F-6910-4FA9-BE01-05805538324D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9779000" y="5597525"/>
            <a:ext cx="1035051" cy="776288"/>
            <a:chOff x="4626" y="3741"/>
            <a:chExt cx="489" cy="489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E4D1BB0-A6FD-42F2-9215-A6760C74AFF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626" y="3741"/>
              <a:ext cx="489" cy="489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 dirty="0">
                <a:solidFill>
                  <a:prstClr val="black"/>
                </a:solidFill>
                <a:latin typeface="Arial" charset="0"/>
              </a:endParaRPr>
            </a:p>
          </p:txBody>
        </p:sp>
        <p:pic>
          <p:nvPicPr>
            <p:cNvPr id="12" name="Picture 11" descr="HHS logo for PPT">
              <a:extLst>
                <a:ext uri="{FF2B5EF4-FFF2-40B4-BE49-F238E27FC236}">
                  <a16:creationId xmlns:a16="http://schemas.microsoft.com/office/drawing/2014/main" id="{28DFE328-D68E-46DF-BDBC-C2BA75158C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646" y="3767"/>
              <a:ext cx="449" cy="4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" name="Group 18">
            <a:extLst>
              <a:ext uri="{FF2B5EF4-FFF2-40B4-BE49-F238E27FC236}">
                <a16:creationId xmlns:a16="http://schemas.microsoft.com/office/drawing/2014/main" id="{605E1A27-509A-49D0-8839-132E8CB0BFD9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0801351" y="5607051"/>
            <a:ext cx="853016" cy="746125"/>
            <a:chOff x="5169" y="3726"/>
            <a:chExt cx="403" cy="470"/>
          </a:xfrm>
        </p:grpSpPr>
        <p:grpSp>
          <p:nvGrpSpPr>
            <p:cNvPr id="14" name="Group 17">
              <a:extLst>
                <a:ext uri="{FF2B5EF4-FFF2-40B4-BE49-F238E27FC236}">
                  <a16:creationId xmlns:a16="http://schemas.microsoft.com/office/drawing/2014/main" id="{6672CC31-FB00-4EB2-ABB5-9D8596DCB0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69" y="3726"/>
              <a:ext cx="403" cy="470"/>
              <a:chOff x="5169" y="3726"/>
              <a:chExt cx="403" cy="470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DCD92CB-955C-44DF-8C30-0A1FA31042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69" y="3872"/>
                <a:ext cx="403" cy="32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 dirty="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7" name="AutoShape 16">
                <a:extLst>
                  <a:ext uri="{FF2B5EF4-FFF2-40B4-BE49-F238E27FC236}">
                    <a16:creationId xmlns:a16="http://schemas.microsoft.com/office/drawing/2014/main" id="{6447C2F3-A174-4335-B508-50F78A06C4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69" y="3726"/>
                <a:ext cx="403" cy="146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 dirty="0"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pic>
          <p:nvPicPr>
            <p:cNvPr id="15" name="Picture 14" descr="NSP logo for PPT">
              <a:extLst>
                <a:ext uri="{FF2B5EF4-FFF2-40B4-BE49-F238E27FC236}">
                  <a16:creationId xmlns:a16="http://schemas.microsoft.com/office/drawing/2014/main" id="{1915619C-7350-4400-97CF-7DFB931A5D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203" y="3767"/>
              <a:ext cx="334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4654580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0FF66-E577-4E3E-973F-7425FC7B2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348427-0487-4405-9C9A-58E84D19F5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963295-FA1A-4EEB-AC49-D9B0C6CAF1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168CC9-5704-4FB7-9E2D-F13CEFDA38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A742B6-4DF1-453A-A997-E74807AC31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ED0F25B-A742-478B-9D00-75A8A2C45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FC2E4-3437-412D-8558-6A3E688C6C03}" type="datetime1">
              <a:rPr lang="en-US" smtClean="0"/>
              <a:t>6/8/2023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5510FE-2620-457F-BF00-5C7C81E32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827841-F2A9-4362-82EF-BCD62541B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Slide </a:t>
            </a:r>
            <a:fld id="{58ABE71B-4114-43F0-8C23-DCA3EC62413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0" name="Picture 4" descr="slide-top.jpg">
            <a:extLst>
              <a:ext uri="{FF2B5EF4-FFF2-40B4-BE49-F238E27FC236}">
                <a16:creationId xmlns:a16="http://schemas.microsoft.com/office/drawing/2014/main" id="{B151F81B-409A-4063-8DE9-1A86813217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 descr="Slide bottom bldgs">
            <a:extLst>
              <a:ext uri="{FF2B5EF4-FFF2-40B4-BE49-F238E27FC236}">
                <a16:creationId xmlns:a16="http://schemas.microsoft.com/office/drawing/2014/main" id="{63F72AF0-03C8-495B-A748-3E47A9891E5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4346576"/>
            <a:ext cx="12192000" cy="251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Group 13">
            <a:extLst>
              <a:ext uri="{FF2B5EF4-FFF2-40B4-BE49-F238E27FC236}">
                <a16:creationId xmlns:a16="http://schemas.microsoft.com/office/drawing/2014/main" id="{D90987B1-003C-43DC-9246-C673772AEC09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9779000" y="5597525"/>
            <a:ext cx="1035051" cy="776288"/>
            <a:chOff x="4626" y="3741"/>
            <a:chExt cx="489" cy="489"/>
          </a:xfrm>
        </p:grpSpPr>
        <p:sp>
          <p:nvSpPr>
            <p:cNvPr id="13" name="Oval 10">
              <a:extLst>
                <a:ext uri="{FF2B5EF4-FFF2-40B4-BE49-F238E27FC236}">
                  <a16:creationId xmlns:a16="http://schemas.microsoft.com/office/drawing/2014/main" id="{FF2454A2-8E63-4BA8-9DBB-A3B89E3132F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626" y="3741"/>
              <a:ext cx="489" cy="489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 dirty="0">
                <a:solidFill>
                  <a:prstClr val="black"/>
                </a:solidFill>
                <a:latin typeface="Arial" charset="0"/>
              </a:endParaRPr>
            </a:p>
          </p:txBody>
        </p:sp>
        <p:pic>
          <p:nvPicPr>
            <p:cNvPr id="14" name="Picture 12" descr="HHS logo for PPT">
              <a:extLst>
                <a:ext uri="{FF2B5EF4-FFF2-40B4-BE49-F238E27FC236}">
                  <a16:creationId xmlns:a16="http://schemas.microsoft.com/office/drawing/2014/main" id="{6807260E-67B8-44CB-AA7E-8422106275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646" y="3767"/>
              <a:ext cx="449" cy="4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5" name="Group 18">
            <a:extLst>
              <a:ext uri="{FF2B5EF4-FFF2-40B4-BE49-F238E27FC236}">
                <a16:creationId xmlns:a16="http://schemas.microsoft.com/office/drawing/2014/main" id="{557A10B0-C133-4A06-BEE0-943ADCD31DC7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0801351" y="5607051"/>
            <a:ext cx="853016" cy="746125"/>
            <a:chOff x="5169" y="3726"/>
            <a:chExt cx="403" cy="470"/>
          </a:xfrm>
        </p:grpSpPr>
        <p:grpSp>
          <p:nvGrpSpPr>
            <p:cNvPr id="16" name="Group 17">
              <a:extLst>
                <a:ext uri="{FF2B5EF4-FFF2-40B4-BE49-F238E27FC236}">
                  <a16:creationId xmlns:a16="http://schemas.microsoft.com/office/drawing/2014/main" id="{941A7CA0-4DB6-45F0-90D1-A4942BD0A88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69" y="3726"/>
              <a:ext cx="403" cy="470"/>
              <a:chOff x="5169" y="3726"/>
              <a:chExt cx="403" cy="47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97F43CB5-BECB-4EA2-82BA-BE0F1C399D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69" y="3872"/>
                <a:ext cx="403" cy="32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 dirty="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9" name="AutoShape 16">
                <a:extLst>
                  <a:ext uri="{FF2B5EF4-FFF2-40B4-BE49-F238E27FC236}">
                    <a16:creationId xmlns:a16="http://schemas.microsoft.com/office/drawing/2014/main" id="{3A7201DB-9E12-44EC-8224-C43C1CB7A3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69" y="3726"/>
                <a:ext cx="403" cy="146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 dirty="0"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pic>
          <p:nvPicPr>
            <p:cNvPr id="17" name="Picture 15" descr="NSP logo for PPT">
              <a:extLst>
                <a:ext uri="{FF2B5EF4-FFF2-40B4-BE49-F238E27FC236}">
                  <a16:creationId xmlns:a16="http://schemas.microsoft.com/office/drawing/2014/main" id="{07A4C97F-F963-43EF-8D32-2560813306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203" y="3767"/>
              <a:ext cx="334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0664653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C4231-6080-41C5-B1F8-35F597BCA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809862-B6AC-48A9-B6CE-088DF4321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6E466-95E6-4FB2-A613-AECB574C3666}" type="datetime1">
              <a:rPr lang="en-US" smtClean="0"/>
              <a:t>6/8/2023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BD2C41-C5ED-407A-8136-91A70536C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A7EAFF-6465-4F35-BA16-7B6F56BEB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Slide </a:t>
            </a:r>
            <a:fld id="{0CBD50F5-63A9-490B-8963-EFA34DEAF4C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851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Thursday, February 3, 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CDBG Timeliness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Slide </a:t>
            </a:r>
            <a:fld id="{77C3B6B1-AD70-48DC-BCEC-29B5D797415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7" name="Picture 6" descr="Slide bottom bldgs">
            <a:extLst>
              <a:ext uri="{FF2B5EF4-FFF2-40B4-BE49-F238E27FC236}">
                <a16:creationId xmlns:a16="http://schemas.microsoft.com/office/drawing/2014/main" id="{4C511D12-C607-435F-BE56-25D37F7D6CB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676275"/>
            <a:ext cx="12192000" cy="251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slide-top.jpg">
            <a:extLst>
              <a:ext uri="{FF2B5EF4-FFF2-40B4-BE49-F238E27FC236}">
                <a16:creationId xmlns:a16="http://schemas.microsoft.com/office/drawing/2014/main" id="{40DD05D0-8D80-4E6A-87FF-F27194361BB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963084" y="4406901"/>
            <a:ext cx="103632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147601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03C173-6164-42C8-B41F-94711D395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F8914-CCB0-4AD7-8E9E-F204C55CD516}" type="datetime1">
              <a:rPr lang="en-US" smtClean="0"/>
              <a:t>6/8/2023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843F5E-F285-46AD-A83D-191B923C3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6105C5-FDD8-4449-9A73-D483DFD5C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Slide </a:t>
            </a:r>
            <a:fld id="{FC29E55B-BB36-46B0-A9D5-38BBB6544CF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" name="Picture 4" descr="Slide bottom bldgs">
            <a:extLst>
              <a:ext uri="{FF2B5EF4-FFF2-40B4-BE49-F238E27FC236}">
                <a16:creationId xmlns:a16="http://schemas.microsoft.com/office/drawing/2014/main" id="{C43DB8D6-0FF7-417E-ACB4-CD384CEE9F8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4346576"/>
            <a:ext cx="12192000" cy="251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13">
            <a:extLst>
              <a:ext uri="{FF2B5EF4-FFF2-40B4-BE49-F238E27FC236}">
                <a16:creationId xmlns:a16="http://schemas.microsoft.com/office/drawing/2014/main" id="{3F90B1D6-117D-4217-9F0D-179DAFD1187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9779000" y="5597525"/>
            <a:ext cx="1035051" cy="776288"/>
            <a:chOff x="4626" y="3741"/>
            <a:chExt cx="489" cy="489"/>
          </a:xfrm>
        </p:grpSpPr>
        <p:sp>
          <p:nvSpPr>
            <p:cNvPr id="7" name="Oval 10">
              <a:extLst>
                <a:ext uri="{FF2B5EF4-FFF2-40B4-BE49-F238E27FC236}">
                  <a16:creationId xmlns:a16="http://schemas.microsoft.com/office/drawing/2014/main" id="{87E8E4C7-300E-4363-97FA-AB0F32A9D26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626" y="3741"/>
              <a:ext cx="489" cy="489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 dirty="0">
                <a:solidFill>
                  <a:prstClr val="black"/>
                </a:solidFill>
                <a:latin typeface="Arial" charset="0"/>
              </a:endParaRPr>
            </a:p>
          </p:txBody>
        </p:sp>
        <p:pic>
          <p:nvPicPr>
            <p:cNvPr id="8" name="Picture 12" descr="HHS logo for PPT">
              <a:extLst>
                <a:ext uri="{FF2B5EF4-FFF2-40B4-BE49-F238E27FC236}">
                  <a16:creationId xmlns:a16="http://schemas.microsoft.com/office/drawing/2014/main" id="{B4088F97-DF63-43D6-905A-18BEC5DC37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646" y="3767"/>
              <a:ext cx="449" cy="4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Group 18">
            <a:extLst>
              <a:ext uri="{FF2B5EF4-FFF2-40B4-BE49-F238E27FC236}">
                <a16:creationId xmlns:a16="http://schemas.microsoft.com/office/drawing/2014/main" id="{CDA09360-8A8A-4458-B639-5D5ED8835D79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0801351" y="5607051"/>
            <a:ext cx="853016" cy="746125"/>
            <a:chOff x="5169" y="3726"/>
            <a:chExt cx="403" cy="470"/>
          </a:xfrm>
        </p:grpSpPr>
        <p:grpSp>
          <p:nvGrpSpPr>
            <p:cNvPr id="10" name="Group 17">
              <a:extLst>
                <a:ext uri="{FF2B5EF4-FFF2-40B4-BE49-F238E27FC236}">
                  <a16:creationId xmlns:a16="http://schemas.microsoft.com/office/drawing/2014/main" id="{CA0E7B09-9FC7-4F5D-AAB6-144758F04B8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69" y="3726"/>
              <a:ext cx="403" cy="470"/>
              <a:chOff x="5169" y="3726"/>
              <a:chExt cx="403" cy="470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A53ACA8-5CAB-409C-A13B-E0DE50F473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69" y="3872"/>
                <a:ext cx="403" cy="32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 dirty="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3" name="AutoShape 16">
                <a:extLst>
                  <a:ext uri="{FF2B5EF4-FFF2-40B4-BE49-F238E27FC236}">
                    <a16:creationId xmlns:a16="http://schemas.microsoft.com/office/drawing/2014/main" id="{3B015ADF-DAE4-4E88-AF07-BB7D9B5883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69" y="3726"/>
                <a:ext cx="403" cy="146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 dirty="0"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pic>
          <p:nvPicPr>
            <p:cNvPr id="11" name="Picture 15" descr="NSP logo for PPT">
              <a:extLst>
                <a:ext uri="{FF2B5EF4-FFF2-40B4-BE49-F238E27FC236}">
                  <a16:creationId xmlns:a16="http://schemas.microsoft.com/office/drawing/2014/main" id="{61561BA5-343B-41BD-81A4-308DD2CDB2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03" y="3767"/>
              <a:ext cx="334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6481294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5BFF0-F7D8-454A-A753-1EE416C21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650909-7A6B-49EA-BD92-4E59AFD068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9FA879-89E2-4CE2-8234-7F7B58F3FC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C16345-981F-4D1E-B49E-B88FA2DD9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F1B69-ACE0-4639-A91E-760BE75972B5}" type="datetime1">
              <a:rPr lang="en-US" smtClean="0"/>
              <a:t>6/8/2023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A16FDF-3EED-4E80-A69F-530794CF2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B90571-EA8D-418F-8318-4297FA314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Slide </a:t>
            </a:r>
            <a:fld id="{21C53135-AA64-4473-9EF7-EA9BBBD64E7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8" name="Picture 6" descr="slide-top.jpg">
            <a:extLst>
              <a:ext uri="{FF2B5EF4-FFF2-40B4-BE49-F238E27FC236}">
                <a16:creationId xmlns:a16="http://schemas.microsoft.com/office/drawing/2014/main" id="{9999D08B-CE06-4454-970D-0170FEF2DB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09601" y="273050"/>
            <a:ext cx="4011084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Slide bottom bldgs">
            <a:extLst>
              <a:ext uri="{FF2B5EF4-FFF2-40B4-BE49-F238E27FC236}">
                <a16:creationId xmlns:a16="http://schemas.microsoft.com/office/drawing/2014/main" id="{D77D6AEF-563C-4F64-9FFE-41AF800673E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4346576"/>
            <a:ext cx="12192000" cy="251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13">
            <a:extLst>
              <a:ext uri="{FF2B5EF4-FFF2-40B4-BE49-F238E27FC236}">
                <a16:creationId xmlns:a16="http://schemas.microsoft.com/office/drawing/2014/main" id="{DD5FF27A-ADD6-40A2-BA60-D6691721EC7E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9779000" y="5597525"/>
            <a:ext cx="1035051" cy="776288"/>
            <a:chOff x="4626" y="3741"/>
            <a:chExt cx="489" cy="489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4D6F369-0F0A-49AF-976C-4C672809AF3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626" y="3741"/>
              <a:ext cx="489" cy="489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 dirty="0">
                <a:solidFill>
                  <a:prstClr val="black"/>
                </a:solidFill>
                <a:latin typeface="Arial" charset="0"/>
              </a:endParaRPr>
            </a:p>
          </p:txBody>
        </p:sp>
        <p:pic>
          <p:nvPicPr>
            <p:cNvPr id="12" name="Picture 11" descr="HHS logo for PPT">
              <a:extLst>
                <a:ext uri="{FF2B5EF4-FFF2-40B4-BE49-F238E27FC236}">
                  <a16:creationId xmlns:a16="http://schemas.microsoft.com/office/drawing/2014/main" id="{7E0C7501-8F3D-4A00-806B-8DA468E5A5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646" y="3767"/>
              <a:ext cx="449" cy="4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" name="Group 18">
            <a:extLst>
              <a:ext uri="{FF2B5EF4-FFF2-40B4-BE49-F238E27FC236}">
                <a16:creationId xmlns:a16="http://schemas.microsoft.com/office/drawing/2014/main" id="{01453958-7AE5-4A18-AABF-4BE0A0818E6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0801351" y="5607051"/>
            <a:ext cx="853016" cy="746125"/>
            <a:chOff x="5169" y="3726"/>
            <a:chExt cx="403" cy="470"/>
          </a:xfrm>
        </p:grpSpPr>
        <p:grpSp>
          <p:nvGrpSpPr>
            <p:cNvPr id="14" name="Group 17">
              <a:extLst>
                <a:ext uri="{FF2B5EF4-FFF2-40B4-BE49-F238E27FC236}">
                  <a16:creationId xmlns:a16="http://schemas.microsoft.com/office/drawing/2014/main" id="{8FF36E83-427E-44DB-A93A-0CD8564100B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69" y="3726"/>
              <a:ext cx="403" cy="470"/>
              <a:chOff x="5169" y="3726"/>
              <a:chExt cx="403" cy="470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8676FF52-F6B2-4C35-B27C-EA621FDA6D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69" y="3872"/>
                <a:ext cx="403" cy="32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 dirty="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7" name="AutoShape 16">
                <a:extLst>
                  <a:ext uri="{FF2B5EF4-FFF2-40B4-BE49-F238E27FC236}">
                    <a16:creationId xmlns:a16="http://schemas.microsoft.com/office/drawing/2014/main" id="{44DFE6F5-1556-44E7-BB76-9AA8625B66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69" y="3726"/>
                <a:ext cx="403" cy="146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 dirty="0"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pic>
          <p:nvPicPr>
            <p:cNvPr id="15" name="Picture 14" descr="NSP logo for PPT">
              <a:extLst>
                <a:ext uri="{FF2B5EF4-FFF2-40B4-BE49-F238E27FC236}">
                  <a16:creationId xmlns:a16="http://schemas.microsoft.com/office/drawing/2014/main" id="{006DDE62-FC76-4C36-96E4-DBFD163FC8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203" y="3767"/>
              <a:ext cx="334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8862304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A4880-7B0D-4845-8798-CE2E6E596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D3B070-D77F-4AB9-9084-B98F1C0A85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29B74E-99D4-48F5-B22B-5A030EE62B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E580AD-36C5-4731-BFA3-C3FC4137D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F50BF-B736-4853-8B70-3C2C94F831C8}" type="datetime1">
              <a:rPr lang="en-US" smtClean="0"/>
              <a:t>6/8/2023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64771E-A44F-47AE-966E-E45EABAA1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097813-51C3-473D-96AE-95226528E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Slide </a:t>
            </a:r>
            <a:fld id="{0480FC3A-2A6C-4529-84A1-F0BA1EE88C6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8" name="Picture 6" descr="Slide bottom bldgs">
            <a:extLst>
              <a:ext uri="{FF2B5EF4-FFF2-40B4-BE49-F238E27FC236}">
                <a16:creationId xmlns:a16="http://schemas.microsoft.com/office/drawing/2014/main" id="{456749AF-AA0F-4A27-8EF2-E32F82B1AB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4346576"/>
            <a:ext cx="12192000" cy="251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slide-top.jpg">
            <a:extLst>
              <a:ext uri="{FF2B5EF4-FFF2-40B4-BE49-F238E27FC236}">
                <a16:creationId xmlns:a16="http://schemas.microsoft.com/office/drawing/2014/main" id="{3C18F212-B93E-42EB-B84F-D807BD1290A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389717" y="4800600"/>
            <a:ext cx="7315200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13">
            <a:extLst>
              <a:ext uri="{FF2B5EF4-FFF2-40B4-BE49-F238E27FC236}">
                <a16:creationId xmlns:a16="http://schemas.microsoft.com/office/drawing/2014/main" id="{5AFCA3F5-BD1F-4019-BEED-E82A1624C365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9779000" y="5597525"/>
            <a:ext cx="1035051" cy="776288"/>
            <a:chOff x="4626" y="3741"/>
            <a:chExt cx="489" cy="489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7997407-0B6C-4F51-B858-7DAE9B78B64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626" y="3741"/>
              <a:ext cx="489" cy="489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 dirty="0">
                <a:solidFill>
                  <a:prstClr val="black"/>
                </a:solidFill>
                <a:latin typeface="Arial" charset="0"/>
              </a:endParaRPr>
            </a:p>
          </p:txBody>
        </p:sp>
        <p:pic>
          <p:nvPicPr>
            <p:cNvPr id="12" name="Picture 11" descr="HHS logo for PPT">
              <a:extLst>
                <a:ext uri="{FF2B5EF4-FFF2-40B4-BE49-F238E27FC236}">
                  <a16:creationId xmlns:a16="http://schemas.microsoft.com/office/drawing/2014/main" id="{5BDBF360-E564-4777-9922-891741D90C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646" y="3767"/>
              <a:ext cx="449" cy="4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" name="Group 18">
            <a:extLst>
              <a:ext uri="{FF2B5EF4-FFF2-40B4-BE49-F238E27FC236}">
                <a16:creationId xmlns:a16="http://schemas.microsoft.com/office/drawing/2014/main" id="{55687DE0-84B8-4B44-911D-BEEE48B430E0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0801351" y="5607051"/>
            <a:ext cx="853016" cy="746125"/>
            <a:chOff x="5169" y="3726"/>
            <a:chExt cx="403" cy="470"/>
          </a:xfrm>
        </p:grpSpPr>
        <p:grpSp>
          <p:nvGrpSpPr>
            <p:cNvPr id="14" name="Group 17">
              <a:extLst>
                <a:ext uri="{FF2B5EF4-FFF2-40B4-BE49-F238E27FC236}">
                  <a16:creationId xmlns:a16="http://schemas.microsoft.com/office/drawing/2014/main" id="{2A24BE5E-7211-4D5F-BC52-F3055A10E8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69" y="3726"/>
              <a:ext cx="403" cy="470"/>
              <a:chOff x="5169" y="3726"/>
              <a:chExt cx="403" cy="470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2E6A40C-76A4-4FE9-ADEB-78935F3F3C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69" y="3872"/>
                <a:ext cx="403" cy="32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 dirty="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7" name="AutoShape 16">
                <a:extLst>
                  <a:ext uri="{FF2B5EF4-FFF2-40B4-BE49-F238E27FC236}">
                    <a16:creationId xmlns:a16="http://schemas.microsoft.com/office/drawing/2014/main" id="{A6DE3FDA-CB1D-47E6-9EF1-B13724996D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69" y="3726"/>
                <a:ext cx="403" cy="146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 dirty="0"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pic>
          <p:nvPicPr>
            <p:cNvPr id="15" name="Picture 14" descr="NSP logo for PPT">
              <a:extLst>
                <a:ext uri="{FF2B5EF4-FFF2-40B4-BE49-F238E27FC236}">
                  <a16:creationId xmlns:a16="http://schemas.microsoft.com/office/drawing/2014/main" id="{154E1724-1F56-41C4-A7C8-C43B26FC56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203" y="3767"/>
              <a:ext cx="334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8641087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8805E-A480-411A-ADC0-8060EEBF8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8A2F27-26A3-489E-B33B-E156ADCBC4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E217A1-8428-4270-BCC6-6384FF11A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62388-1DAD-443B-B4D2-D941C50E6F27}" type="datetime1">
              <a:rPr lang="en-US" smtClean="0"/>
              <a:t>6/8/2023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F15330-FA59-457C-B66B-6C04B370F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8E19D3-16E4-4008-988B-3D8A9BF56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Slide </a:t>
            </a:r>
            <a:fld id="{0CBD50F5-63A9-490B-8963-EFA34DEAF4C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6010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CDAE5C0-B739-4D53-8A7B-378673A457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DD1B63-3892-42ED-A242-B33D0EC0A2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3B23D9-5393-4D94-8959-B2306DA39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FBC64-516A-46F2-906D-C5479FCA212D}" type="datetime1">
              <a:rPr lang="en-US" smtClean="0"/>
              <a:t>6/8/2023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1DF75E-4CC1-454A-8487-6A3D52E1F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C10ACC-217C-4619-A219-F44C10419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Slide </a:t>
            </a:r>
            <a:fld id="{F567E97E-99EB-40DF-BD0C-82551E15957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7" name="Picture 6" descr="Slide bottom bldgs">
            <a:extLst>
              <a:ext uri="{FF2B5EF4-FFF2-40B4-BE49-F238E27FC236}">
                <a16:creationId xmlns:a16="http://schemas.microsoft.com/office/drawing/2014/main" id="{6B5D882E-1797-43DF-98F8-838DE6B6C3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4346576"/>
            <a:ext cx="12192000" cy="251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slide-top.jpg">
            <a:extLst>
              <a:ext uri="{FF2B5EF4-FFF2-40B4-BE49-F238E27FC236}">
                <a16:creationId xmlns:a16="http://schemas.microsoft.com/office/drawing/2014/main" id="{1B9FE96F-4F07-49C0-B4D0-30BE62E4FDD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839200" y="274639"/>
            <a:ext cx="2743200" cy="585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713144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spacer-background.jpg"/>
          <p:cNvPicPr>
            <a:picLocks noChangeAspect="1"/>
          </p:cNvPicPr>
          <p:nvPr userDrawn="1"/>
        </p:nvPicPr>
        <p:blipFill>
          <a:blip r:embed="rId2"/>
          <a:srcRect t="-2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78696"/>
            <a:ext cx="10972800" cy="1465545"/>
          </a:xfrm>
        </p:spPr>
        <p:txBody>
          <a:bodyPr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b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white"/>
                </a:solidFill>
              </a:rPr>
              <a:t>Slide </a:t>
            </a:r>
            <a:fld id="{FD08EBAB-A2A9-46EF-9D87-D23F00067B0D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638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Slide bottom bldgs"/>
          <p:cNvPicPr>
            <a:picLocks noChangeAspect="1" noChangeArrowheads="1"/>
          </p:cNvPicPr>
          <p:nvPr userDrawn="1"/>
        </p:nvPicPr>
        <p:blipFill>
          <a:blip r:embed="rId2"/>
          <a:srcRect t="-17307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75565"/>
            <a:ext cx="10972800" cy="1468676"/>
          </a:xfrm>
        </p:spPr>
        <p:txBody>
          <a:bodyPr/>
          <a:lstStyle>
            <a:lvl1pPr>
              <a:defRPr b="1" cap="all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Slide </a:t>
            </a:r>
            <a:fld id="{DB2289B3-7080-4BC6-A873-F24EE1919012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4651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Slide bottom bldgs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4346576"/>
            <a:ext cx="12192000" cy="251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slide-top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13"/>
          <p:cNvGrpSpPr>
            <a:grpSpLocks/>
          </p:cNvGrpSpPr>
          <p:nvPr userDrawn="1"/>
        </p:nvGrpSpPr>
        <p:grpSpPr bwMode="auto">
          <a:xfrm>
            <a:off x="9779000" y="5597525"/>
            <a:ext cx="1035051" cy="776288"/>
            <a:chOff x="4626" y="3741"/>
            <a:chExt cx="489" cy="489"/>
          </a:xfrm>
        </p:grpSpPr>
        <p:sp>
          <p:nvSpPr>
            <p:cNvPr id="8" name="Oval 10"/>
            <p:cNvSpPr>
              <a:spLocks noChangeAspect="1" noChangeArrowheads="1"/>
            </p:cNvSpPr>
            <p:nvPr/>
          </p:nvSpPr>
          <p:spPr bwMode="auto">
            <a:xfrm>
              <a:off x="4626" y="3741"/>
              <a:ext cx="489" cy="489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 dirty="0">
                <a:solidFill>
                  <a:prstClr val="black"/>
                </a:solidFill>
                <a:latin typeface="Arial" charset="0"/>
              </a:endParaRPr>
            </a:p>
          </p:txBody>
        </p:sp>
        <p:pic>
          <p:nvPicPr>
            <p:cNvPr id="9" name="Picture 12" descr="HHS logo for PPT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646" y="3767"/>
              <a:ext cx="449" cy="4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" name="Group 18"/>
          <p:cNvGrpSpPr>
            <a:grpSpLocks/>
          </p:cNvGrpSpPr>
          <p:nvPr userDrawn="1"/>
        </p:nvGrpSpPr>
        <p:grpSpPr bwMode="auto">
          <a:xfrm>
            <a:off x="10801351" y="5607051"/>
            <a:ext cx="853016" cy="746125"/>
            <a:chOff x="5169" y="3726"/>
            <a:chExt cx="403" cy="470"/>
          </a:xfrm>
        </p:grpSpPr>
        <p:grpSp>
          <p:nvGrpSpPr>
            <p:cNvPr id="11" name="Group 17"/>
            <p:cNvGrpSpPr>
              <a:grpSpLocks/>
            </p:cNvGrpSpPr>
            <p:nvPr/>
          </p:nvGrpSpPr>
          <p:grpSpPr bwMode="auto">
            <a:xfrm>
              <a:off x="5169" y="3726"/>
              <a:ext cx="403" cy="470"/>
              <a:chOff x="5169" y="3726"/>
              <a:chExt cx="403" cy="470"/>
            </a:xfrm>
          </p:grpSpPr>
          <p:sp>
            <p:nvSpPr>
              <p:cNvPr id="13" name="Rectangle 12"/>
              <p:cNvSpPr>
                <a:spLocks noChangeArrowheads="1"/>
              </p:cNvSpPr>
              <p:nvPr/>
            </p:nvSpPr>
            <p:spPr bwMode="auto">
              <a:xfrm>
                <a:off x="5169" y="3872"/>
                <a:ext cx="403" cy="32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 dirty="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4" name="AutoShape 16"/>
              <p:cNvSpPr>
                <a:spLocks noChangeArrowheads="1"/>
              </p:cNvSpPr>
              <p:nvPr/>
            </p:nvSpPr>
            <p:spPr bwMode="auto">
              <a:xfrm>
                <a:off x="5169" y="3726"/>
                <a:ext cx="403" cy="146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 dirty="0"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pic>
          <p:nvPicPr>
            <p:cNvPr id="12" name="Picture 15" descr="NSP logo for PPT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203" y="3767"/>
              <a:ext cx="334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1" name="Title 1"/>
          <p:cNvSpPr>
            <a:spLocks noGrp="1"/>
          </p:cNvSpPr>
          <p:nvPr>
            <p:ph type="title"/>
          </p:nvPr>
        </p:nvSpPr>
        <p:spPr>
          <a:xfrm>
            <a:off x="609600" y="111800"/>
            <a:ext cx="10972800" cy="1143000"/>
          </a:xfrm>
        </p:spPr>
        <p:txBody>
          <a:bodyPr/>
          <a:lstStyle>
            <a:lvl1pPr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Slide </a:t>
            </a:r>
            <a:fld id="{8B1B25BD-F2C5-4DB5-97F9-587F92219398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8164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slide-top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Slide bottom bldgs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4346576"/>
            <a:ext cx="12192000" cy="251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13"/>
          <p:cNvGrpSpPr>
            <a:grpSpLocks/>
          </p:cNvGrpSpPr>
          <p:nvPr userDrawn="1"/>
        </p:nvGrpSpPr>
        <p:grpSpPr bwMode="auto">
          <a:xfrm>
            <a:off x="9779000" y="5597525"/>
            <a:ext cx="1035051" cy="776288"/>
            <a:chOff x="4626" y="3741"/>
            <a:chExt cx="489" cy="489"/>
          </a:xfrm>
        </p:grpSpPr>
        <p:sp>
          <p:nvSpPr>
            <p:cNvPr id="10" name="Oval 10"/>
            <p:cNvSpPr>
              <a:spLocks noChangeAspect="1" noChangeArrowheads="1"/>
            </p:cNvSpPr>
            <p:nvPr/>
          </p:nvSpPr>
          <p:spPr bwMode="auto">
            <a:xfrm>
              <a:off x="4626" y="3741"/>
              <a:ext cx="489" cy="489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 dirty="0">
                <a:solidFill>
                  <a:prstClr val="black"/>
                </a:solidFill>
                <a:latin typeface="Arial" charset="0"/>
              </a:endParaRPr>
            </a:p>
          </p:txBody>
        </p:sp>
        <p:pic>
          <p:nvPicPr>
            <p:cNvPr id="12" name="Picture 12" descr="HHS logo for PPT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646" y="3767"/>
              <a:ext cx="449" cy="4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" name="Group 18"/>
          <p:cNvGrpSpPr>
            <a:grpSpLocks/>
          </p:cNvGrpSpPr>
          <p:nvPr userDrawn="1"/>
        </p:nvGrpSpPr>
        <p:grpSpPr bwMode="auto">
          <a:xfrm>
            <a:off x="10801351" y="5607051"/>
            <a:ext cx="853016" cy="746125"/>
            <a:chOff x="5169" y="3726"/>
            <a:chExt cx="403" cy="470"/>
          </a:xfrm>
        </p:grpSpPr>
        <p:grpSp>
          <p:nvGrpSpPr>
            <p:cNvPr id="14" name="Group 17"/>
            <p:cNvGrpSpPr>
              <a:grpSpLocks/>
            </p:cNvGrpSpPr>
            <p:nvPr/>
          </p:nvGrpSpPr>
          <p:grpSpPr bwMode="auto">
            <a:xfrm>
              <a:off x="5169" y="3726"/>
              <a:ext cx="403" cy="470"/>
              <a:chOff x="5169" y="3726"/>
              <a:chExt cx="403" cy="470"/>
            </a:xfrm>
          </p:grpSpPr>
          <p:sp>
            <p:nvSpPr>
              <p:cNvPr id="16" name="Rectangle 15"/>
              <p:cNvSpPr>
                <a:spLocks noChangeArrowheads="1"/>
              </p:cNvSpPr>
              <p:nvPr/>
            </p:nvSpPr>
            <p:spPr bwMode="auto">
              <a:xfrm>
                <a:off x="5169" y="3872"/>
                <a:ext cx="403" cy="32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 dirty="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7" name="AutoShape 16"/>
              <p:cNvSpPr>
                <a:spLocks noChangeArrowheads="1"/>
              </p:cNvSpPr>
              <p:nvPr/>
            </p:nvSpPr>
            <p:spPr bwMode="auto">
              <a:xfrm>
                <a:off x="5169" y="3726"/>
                <a:ext cx="403" cy="146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 dirty="0"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pic>
          <p:nvPicPr>
            <p:cNvPr id="15" name="Picture 15" descr="NSP logo for PPT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203" y="3767"/>
              <a:ext cx="334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09600" y="111800"/>
            <a:ext cx="10972800" cy="1143000"/>
          </a:xfrm>
        </p:spPr>
        <p:txBody>
          <a:bodyPr/>
          <a:lstStyle>
            <a:lvl1pPr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 baseline="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Slide </a:t>
            </a:r>
            <a:fld id="{58ABE71B-4114-43F0-8C23-DCA3EC624136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852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slide-top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 txBox="1">
            <a:spLocks/>
          </p:cNvSpPr>
          <p:nvPr userDrawn="1"/>
        </p:nvSpPr>
        <p:spPr bwMode="auto">
          <a:xfrm>
            <a:off x="609600" y="111125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 b="1" baseline="0">
                <a:solidFill>
                  <a:schemeClr val="bg1"/>
                </a:solidFill>
              </a:defRPr>
            </a:lvl1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dirty="0">
                <a:solidFill>
                  <a:prstClr val="white"/>
                </a:solidFill>
              </a:rPr>
              <a:t>Title of Slide Goes Here</a:t>
            </a:r>
          </a:p>
        </p:txBody>
      </p:sp>
      <p:pic>
        <p:nvPicPr>
          <p:cNvPr id="4" name="Picture 7" descr="Slide bottom bldgs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4333876"/>
            <a:ext cx="12192000" cy="251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13"/>
          <p:cNvGrpSpPr>
            <a:grpSpLocks/>
          </p:cNvGrpSpPr>
          <p:nvPr userDrawn="1"/>
        </p:nvGrpSpPr>
        <p:grpSpPr bwMode="auto">
          <a:xfrm>
            <a:off x="9779000" y="5597525"/>
            <a:ext cx="1035051" cy="776288"/>
            <a:chOff x="4626" y="3741"/>
            <a:chExt cx="489" cy="489"/>
          </a:xfrm>
        </p:grpSpPr>
        <p:sp>
          <p:nvSpPr>
            <p:cNvPr id="6" name="Oval 5"/>
            <p:cNvSpPr>
              <a:spLocks noChangeAspect="1" noChangeArrowheads="1"/>
            </p:cNvSpPr>
            <p:nvPr/>
          </p:nvSpPr>
          <p:spPr bwMode="auto">
            <a:xfrm>
              <a:off x="4626" y="3741"/>
              <a:ext cx="489" cy="489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 dirty="0">
                <a:solidFill>
                  <a:prstClr val="black"/>
                </a:solidFill>
                <a:latin typeface="Arial" charset="0"/>
              </a:endParaRPr>
            </a:p>
          </p:txBody>
        </p:sp>
        <p:pic>
          <p:nvPicPr>
            <p:cNvPr id="7" name="Picture 12" descr="HHS logo for PPT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646" y="3767"/>
              <a:ext cx="449" cy="4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Group 18"/>
          <p:cNvGrpSpPr>
            <a:grpSpLocks/>
          </p:cNvGrpSpPr>
          <p:nvPr userDrawn="1"/>
        </p:nvGrpSpPr>
        <p:grpSpPr bwMode="auto">
          <a:xfrm>
            <a:off x="10801351" y="5607051"/>
            <a:ext cx="853016" cy="746125"/>
            <a:chOff x="5169" y="3726"/>
            <a:chExt cx="403" cy="470"/>
          </a:xfrm>
        </p:grpSpPr>
        <p:grpSp>
          <p:nvGrpSpPr>
            <p:cNvPr id="9" name="Group 17"/>
            <p:cNvGrpSpPr>
              <a:grpSpLocks/>
            </p:cNvGrpSpPr>
            <p:nvPr/>
          </p:nvGrpSpPr>
          <p:grpSpPr bwMode="auto">
            <a:xfrm>
              <a:off x="5169" y="3726"/>
              <a:ext cx="403" cy="470"/>
              <a:chOff x="5169" y="3726"/>
              <a:chExt cx="403" cy="470"/>
            </a:xfrm>
          </p:grpSpPr>
          <p:sp>
            <p:nvSpPr>
              <p:cNvPr id="11" name="Rectangle 10"/>
              <p:cNvSpPr>
                <a:spLocks noChangeArrowheads="1"/>
              </p:cNvSpPr>
              <p:nvPr/>
            </p:nvSpPr>
            <p:spPr bwMode="auto">
              <a:xfrm>
                <a:off x="5169" y="3872"/>
                <a:ext cx="403" cy="32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 dirty="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2" name="AutoShape 16"/>
              <p:cNvSpPr>
                <a:spLocks noChangeArrowheads="1"/>
              </p:cNvSpPr>
              <p:nvPr/>
            </p:nvSpPr>
            <p:spPr bwMode="auto">
              <a:xfrm>
                <a:off x="5169" y="3726"/>
                <a:ext cx="403" cy="146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 dirty="0"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pic>
          <p:nvPicPr>
            <p:cNvPr id="10" name="Picture 15" descr="NSP logo for PPT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203" y="3767"/>
              <a:ext cx="334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Slide </a:t>
            </a:r>
            <a:fld id="{7AF06288-387E-44F5-97E7-0152482C8C0C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06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Thursday, February 3, 2022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CDBG Timeliness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Slide </a:t>
            </a:r>
            <a:fld id="{8B1B25BD-F2C5-4DB5-97F9-587F9221939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8" name="Picture 7" descr="Slide bottom bldgs">
            <a:extLst>
              <a:ext uri="{FF2B5EF4-FFF2-40B4-BE49-F238E27FC236}">
                <a16:creationId xmlns:a16="http://schemas.microsoft.com/office/drawing/2014/main" id="{2D23E2BF-6493-4ADD-A5AE-FEDB1C8F0D5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4346576"/>
            <a:ext cx="12192000" cy="251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slide-top.jpg">
            <a:extLst>
              <a:ext uri="{FF2B5EF4-FFF2-40B4-BE49-F238E27FC236}">
                <a16:creationId xmlns:a16="http://schemas.microsoft.com/office/drawing/2014/main" id="{090EC37B-EA85-4DE5-98AC-B098375B15C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13">
            <a:extLst>
              <a:ext uri="{FF2B5EF4-FFF2-40B4-BE49-F238E27FC236}">
                <a16:creationId xmlns:a16="http://schemas.microsoft.com/office/drawing/2014/main" id="{9B1FDBD1-3C72-4C51-907E-7BAAEED11E99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9779000" y="5597525"/>
            <a:ext cx="1035051" cy="776288"/>
            <a:chOff x="4626" y="3741"/>
            <a:chExt cx="489" cy="489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92D81A6-DC41-491D-8F37-1050D064B35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626" y="3741"/>
              <a:ext cx="489" cy="489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 dirty="0">
                <a:solidFill>
                  <a:prstClr val="black"/>
                </a:solidFill>
                <a:latin typeface="Arial" charset="0"/>
              </a:endParaRPr>
            </a:p>
          </p:txBody>
        </p:sp>
        <p:pic>
          <p:nvPicPr>
            <p:cNvPr id="12" name="Picture 11" descr="HHS logo for PPT">
              <a:extLst>
                <a:ext uri="{FF2B5EF4-FFF2-40B4-BE49-F238E27FC236}">
                  <a16:creationId xmlns:a16="http://schemas.microsoft.com/office/drawing/2014/main" id="{0C25485B-BBD4-4AFA-BBEF-A493EABA4B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646" y="3767"/>
              <a:ext cx="449" cy="4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" name="Group 18">
            <a:extLst>
              <a:ext uri="{FF2B5EF4-FFF2-40B4-BE49-F238E27FC236}">
                <a16:creationId xmlns:a16="http://schemas.microsoft.com/office/drawing/2014/main" id="{49743E20-215E-4B23-94FD-310469D099E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0801351" y="5607051"/>
            <a:ext cx="853016" cy="746125"/>
            <a:chOff x="5169" y="3726"/>
            <a:chExt cx="403" cy="470"/>
          </a:xfrm>
        </p:grpSpPr>
        <p:grpSp>
          <p:nvGrpSpPr>
            <p:cNvPr id="14" name="Group 17">
              <a:extLst>
                <a:ext uri="{FF2B5EF4-FFF2-40B4-BE49-F238E27FC236}">
                  <a16:creationId xmlns:a16="http://schemas.microsoft.com/office/drawing/2014/main" id="{6B7F949C-9634-400C-96A7-459B407D71B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69" y="3726"/>
              <a:ext cx="403" cy="470"/>
              <a:chOff x="5169" y="3726"/>
              <a:chExt cx="403" cy="470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9D495A9A-013E-4A7D-8199-B912ED56A2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69" y="3872"/>
                <a:ext cx="403" cy="32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 dirty="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7" name="AutoShape 16">
                <a:extLst>
                  <a:ext uri="{FF2B5EF4-FFF2-40B4-BE49-F238E27FC236}">
                    <a16:creationId xmlns:a16="http://schemas.microsoft.com/office/drawing/2014/main" id="{CDBA65E6-B463-4357-A0E1-E8CDED72AE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69" y="3726"/>
                <a:ext cx="403" cy="146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 dirty="0"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pic>
          <p:nvPicPr>
            <p:cNvPr id="15" name="Picture 14" descr="NSP logo for PPT">
              <a:extLst>
                <a:ext uri="{FF2B5EF4-FFF2-40B4-BE49-F238E27FC236}">
                  <a16:creationId xmlns:a16="http://schemas.microsoft.com/office/drawing/2014/main" id="{349F46E5-55ED-42BF-A1A0-9A734977E4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203" y="3767"/>
              <a:ext cx="334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16420205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Slide bottom bldgs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9526"/>
            <a:ext cx="12192000" cy="251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3"/>
          <p:cNvGrpSpPr>
            <a:grpSpLocks/>
          </p:cNvGrpSpPr>
          <p:nvPr userDrawn="1"/>
        </p:nvGrpSpPr>
        <p:grpSpPr bwMode="auto">
          <a:xfrm>
            <a:off x="9779000" y="5597525"/>
            <a:ext cx="1035051" cy="776288"/>
            <a:chOff x="4626" y="3741"/>
            <a:chExt cx="489" cy="489"/>
          </a:xfrm>
        </p:grpSpPr>
        <p:sp>
          <p:nvSpPr>
            <p:cNvPr id="4" name="Oval 10"/>
            <p:cNvSpPr>
              <a:spLocks noChangeAspect="1" noChangeArrowheads="1"/>
            </p:cNvSpPr>
            <p:nvPr/>
          </p:nvSpPr>
          <p:spPr bwMode="auto">
            <a:xfrm>
              <a:off x="4626" y="3741"/>
              <a:ext cx="489" cy="489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 dirty="0">
                <a:solidFill>
                  <a:prstClr val="black"/>
                </a:solidFill>
                <a:latin typeface="Arial" charset="0"/>
              </a:endParaRPr>
            </a:p>
          </p:txBody>
        </p:sp>
        <p:pic>
          <p:nvPicPr>
            <p:cNvPr id="5" name="Picture 12" descr="HHS logo for PPT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646" y="3767"/>
              <a:ext cx="449" cy="4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18"/>
          <p:cNvGrpSpPr>
            <a:grpSpLocks/>
          </p:cNvGrpSpPr>
          <p:nvPr userDrawn="1"/>
        </p:nvGrpSpPr>
        <p:grpSpPr bwMode="auto">
          <a:xfrm>
            <a:off x="10801351" y="5607051"/>
            <a:ext cx="853016" cy="746125"/>
            <a:chOff x="5169" y="3726"/>
            <a:chExt cx="403" cy="470"/>
          </a:xfrm>
        </p:grpSpPr>
        <p:grpSp>
          <p:nvGrpSpPr>
            <p:cNvPr id="7" name="Group 17"/>
            <p:cNvGrpSpPr>
              <a:grpSpLocks/>
            </p:cNvGrpSpPr>
            <p:nvPr/>
          </p:nvGrpSpPr>
          <p:grpSpPr bwMode="auto">
            <a:xfrm>
              <a:off x="5169" y="3726"/>
              <a:ext cx="403" cy="470"/>
              <a:chOff x="5169" y="3726"/>
              <a:chExt cx="403" cy="470"/>
            </a:xfrm>
          </p:grpSpPr>
          <p:sp>
            <p:nvSpPr>
              <p:cNvPr id="9" name="Rectangle 8"/>
              <p:cNvSpPr>
                <a:spLocks noChangeArrowheads="1"/>
              </p:cNvSpPr>
              <p:nvPr/>
            </p:nvSpPr>
            <p:spPr bwMode="auto">
              <a:xfrm>
                <a:off x="5169" y="3872"/>
                <a:ext cx="403" cy="32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 dirty="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0" name="AutoShape 16"/>
              <p:cNvSpPr>
                <a:spLocks noChangeArrowheads="1"/>
              </p:cNvSpPr>
              <p:nvPr/>
            </p:nvSpPr>
            <p:spPr bwMode="auto">
              <a:xfrm>
                <a:off x="5169" y="3726"/>
                <a:ext cx="403" cy="146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 dirty="0"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pic>
          <p:nvPicPr>
            <p:cNvPr id="8" name="Picture 15" descr="NSP logo for PPT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03" y="3767"/>
              <a:ext cx="334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Slide </a:t>
            </a:r>
            <a:fld id="{537A07E2-B017-4E7A-8970-0761AF5C27A4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8553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lide bottom bldgs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4346576"/>
            <a:ext cx="12192000" cy="251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slide-top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-3175"/>
            <a:ext cx="12192000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609600" y="120650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 b="1" baseline="0">
                <a:solidFill>
                  <a:schemeClr val="bg1"/>
                </a:solidFill>
              </a:defRPr>
            </a:lvl1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dirty="0">
                <a:solidFill>
                  <a:prstClr val="white"/>
                </a:solidFill>
              </a:rPr>
              <a:t>Title of Slide Goes Here</a:t>
            </a:r>
          </a:p>
        </p:txBody>
      </p:sp>
      <p:grpSp>
        <p:nvGrpSpPr>
          <p:cNvPr id="7" name="Group 13"/>
          <p:cNvGrpSpPr>
            <a:grpSpLocks/>
          </p:cNvGrpSpPr>
          <p:nvPr userDrawn="1"/>
        </p:nvGrpSpPr>
        <p:grpSpPr bwMode="auto">
          <a:xfrm>
            <a:off x="9779000" y="5597525"/>
            <a:ext cx="1035051" cy="776288"/>
            <a:chOff x="4626" y="3741"/>
            <a:chExt cx="489" cy="489"/>
          </a:xfrm>
        </p:grpSpPr>
        <p:sp>
          <p:nvSpPr>
            <p:cNvPr id="8" name="Oval 7"/>
            <p:cNvSpPr>
              <a:spLocks noChangeAspect="1" noChangeArrowheads="1"/>
            </p:cNvSpPr>
            <p:nvPr/>
          </p:nvSpPr>
          <p:spPr bwMode="auto">
            <a:xfrm>
              <a:off x="4626" y="3741"/>
              <a:ext cx="489" cy="489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 dirty="0">
                <a:solidFill>
                  <a:prstClr val="black"/>
                </a:solidFill>
                <a:latin typeface="Arial" charset="0"/>
              </a:endParaRPr>
            </a:p>
          </p:txBody>
        </p:sp>
        <p:pic>
          <p:nvPicPr>
            <p:cNvPr id="9" name="Picture 12" descr="HHS logo for PPT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646" y="3767"/>
              <a:ext cx="449" cy="4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" name="Group 18"/>
          <p:cNvGrpSpPr>
            <a:grpSpLocks/>
          </p:cNvGrpSpPr>
          <p:nvPr userDrawn="1"/>
        </p:nvGrpSpPr>
        <p:grpSpPr bwMode="auto">
          <a:xfrm>
            <a:off x="10801351" y="5607051"/>
            <a:ext cx="853016" cy="746125"/>
            <a:chOff x="5169" y="3726"/>
            <a:chExt cx="403" cy="470"/>
          </a:xfrm>
        </p:grpSpPr>
        <p:grpSp>
          <p:nvGrpSpPr>
            <p:cNvPr id="11" name="Group 17"/>
            <p:cNvGrpSpPr>
              <a:grpSpLocks/>
            </p:cNvGrpSpPr>
            <p:nvPr/>
          </p:nvGrpSpPr>
          <p:grpSpPr bwMode="auto">
            <a:xfrm>
              <a:off x="5169" y="3726"/>
              <a:ext cx="403" cy="470"/>
              <a:chOff x="5169" y="3726"/>
              <a:chExt cx="403" cy="470"/>
            </a:xfrm>
          </p:grpSpPr>
          <p:sp>
            <p:nvSpPr>
              <p:cNvPr id="13" name="Rectangle 12"/>
              <p:cNvSpPr>
                <a:spLocks noChangeArrowheads="1"/>
              </p:cNvSpPr>
              <p:nvPr/>
            </p:nvSpPr>
            <p:spPr bwMode="auto">
              <a:xfrm>
                <a:off x="5169" y="3872"/>
                <a:ext cx="403" cy="32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 dirty="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4" name="AutoShape 16"/>
              <p:cNvSpPr>
                <a:spLocks noChangeArrowheads="1"/>
              </p:cNvSpPr>
              <p:nvPr/>
            </p:nvSpPr>
            <p:spPr bwMode="auto">
              <a:xfrm>
                <a:off x="5169" y="3726"/>
                <a:ext cx="403" cy="146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 dirty="0"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pic>
          <p:nvPicPr>
            <p:cNvPr id="12" name="Picture 15" descr="NSP logo for PPT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203" y="3767"/>
              <a:ext cx="334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Slide </a:t>
            </a:r>
            <a:fld id="{39F2C83F-A22E-4D87-BB45-DA564EA17359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6957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slide-top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 txBox="1">
            <a:spLocks/>
          </p:cNvSpPr>
          <p:nvPr userDrawn="1"/>
        </p:nvSpPr>
        <p:spPr bwMode="auto">
          <a:xfrm>
            <a:off x="609600" y="111125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 b="1" baseline="0">
                <a:solidFill>
                  <a:schemeClr val="bg1"/>
                </a:solidFill>
              </a:defRPr>
            </a:lvl1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dirty="0">
                <a:solidFill>
                  <a:prstClr val="white"/>
                </a:solidFill>
              </a:rPr>
              <a:t>Title of Slide Goes Here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Slide </a:t>
            </a:r>
            <a:fld id="{046BF094-3C4F-49E8-9624-287E386D18CA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4717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spacer-background.jpg"/>
          <p:cNvPicPr>
            <a:picLocks noChangeAspect="1"/>
          </p:cNvPicPr>
          <p:nvPr userDrawn="1"/>
        </p:nvPicPr>
        <p:blipFill>
          <a:blip r:embed="rId2"/>
          <a:srcRect t="-2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b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white"/>
                </a:solidFill>
              </a:rPr>
              <a:t>Slide </a:t>
            </a:r>
            <a:fld id="{172E1125-B056-45A6-A3EC-D3E4BEFF6A0A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79088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Slide bottom bldgs"/>
          <p:cNvPicPr>
            <a:picLocks noChangeAspect="1" noChangeArrowheads="1"/>
          </p:cNvPicPr>
          <p:nvPr userDrawn="1"/>
        </p:nvPicPr>
        <p:blipFill>
          <a:blip r:embed="rId2"/>
          <a:srcRect t="-17307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Slide </a:t>
            </a:r>
            <a:fld id="{6F142C3B-B02E-4299-9D12-0B463549FF09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41774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Slide bottom bldgs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-12700"/>
            <a:ext cx="12192000" cy="251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Slide </a:t>
            </a:r>
            <a:fld id="{F06548A1-B87F-4F9E-8D69-4906A142872D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291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 userDrawn="1"/>
        </p:nvSpPr>
        <p:spPr bwMode="auto">
          <a:xfrm>
            <a:off x="609600" y="111125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 b="1" baseline="0">
                <a:solidFill>
                  <a:schemeClr val="bg1"/>
                </a:solidFill>
              </a:defRPr>
            </a:lvl1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dirty="0">
                <a:solidFill>
                  <a:prstClr val="white"/>
                </a:solidFill>
              </a:rPr>
              <a:t>Title of Slide Goes Here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Slide </a:t>
            </a:r>
            <a:fld id="{9EB7C3D6-A097-477F-82E4-FF486F7D5DEB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339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Thursday, February 3, 2022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CDBG Timeliness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Slide </a:t>
            </a:r>
            <a:fld id="{58ABE71B-4114-43F0-8C23-DCA3EC62413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0" name="Picture 4" descr="slide-top.jpg">
            <a:extLst>
              <a:ext uri="{FF2B5EF4-FFF2-40B4-BE49-F238E27FC236}">
                <a16:creationId xmlns:a16="http://schemas.microsoft.com/office/drawing/2014/main" id="{267EB596-AC77-4F46-A915-1D736A6CE9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 descr="Slide bottom bldgs">
            <a:extLst>
              <a:ext uri="{FF2B5EF4-FFF2-40B4-BE49-F238E27FC236}">
                <a16:creationId xmlns:a16="http://schemas.microsoft.com/office/drawing/2014/main" id="{BCA0C73A-499E-41A9-AC65-4A258D60F1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4346576"/>
            <a:ext cx="12192000" cy="251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Group 13">
            <a:extLst>
              <a:ext uri="{FF2B5EF4-FFF2-40B4-BE49-F238E27FC236}">
                <a16:creationId xmlns:a16="http://schemas.microsoft.com/office/drawing/2014/main" id="{C1D3E4E0-08FB-4A45-9229-DFC952351A75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9779000" y="5597525"/>
            <a:ext cx="1035051" cy="776288"/>
            <a:chOff x="4626" y="3741"/>
            <a:chExt cx="489" cy="489"/>
          </a:xfrm>
        </p:grpSpPr>
        <p:sp>
          <p:nvSpPr>
            <p:cNvPr id="13" name="Oval 10">
              <a:extLst>
                <a:ext uri="{FF2B5EF4-FFF2-40B4-BE49-F238E27FC236}">
                  <a16:creationId xmlns:a16="http://schemas.microsoft.com/office/drawing/2014/main" id="{642069CD-0247-4109-B8A3-9E13221017B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626" y="3741"/>
              <a:ext cx="489" cy="489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 dirty="0">
                <a:solidFill>
                  <a:prstClr val="black"/>
                </a:solidFill>
                <a:latin typeface="Arial" charset="0"/>
              </a:endParaRPr>
            </a:p>
          </p:txBody>
        </p:sp>
        <p:pic>
          <p:nvPicPr>
            <p:cNvPr id="14" name="Picture 12" descr="HHS logo for PPT">
              <a:extLst>
                <a:ext uri="{FF2B5EF4-FFF2-40B4-BE49-F238E27FC236}">
                  <a16:creationId xmlns:a16="http://schemas.microsoft.com/office/drawing/2014/main" id="{3386D5BC-13E1-4084-9369-72F7F39B10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646" y="3767"/>
              <a:ext cx="449" cy="4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5" name="Group 18">
            <a:extLst>
              <a:ext uri="{FF2B5EF4-FFF2-40B4-BE49-F238E27FC236}">
                <a16:creationId xmlns:a16="http://schemas.microsoft.com/office/drawing/2014/main" id="{909295C1-2036-48C1-93D1-451DCE19E9EE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0801351" y="5607051"/>
            <a:ext cx="853016" cy="746125"/>
            <a:chOff x="5169" y="3726"/>
            <a:chExt cx="403" cy="470"/>
          </a:xfrm>
        </p:grpSpPr>
        <p:grpSp>
          <p:nvGrpSpPr>
            <p:cNvPr id="16" name="Group 17">
              <a:extLst>
                <a:ext uri="{FF2B5EF4-FFF2-40B4-BE49-F238E27FC236}">
                  <a16:creationId xmlns:a16="http://schemas.microsoft.com/office/drawing/2014/main" id="{4791575D-F39D-47F3-9D32-35D3F005598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69" y="3726"/>
              <a:ext cx="403" cy="470"/>
              <a:chOff x="5169" y="3726"/>
              <a:chExt cx="403" cy="47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5F8824D-5A57-4EBA-ACF3-5818DEA330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69" y="3872"/>
                <a:ext cx="403" cy="32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 dirty="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9" name="AutoShape 16">
                <a:extLst>
                  <a:ext uri="{FF2B5EF4-FFF2-40B4-BE49-F238E27FC236}">
                    <a16:creationId xmlns:a16="http://schemas.microsoft.com/office/drawing/2014/main" id="{AAF1A43A-7260-461D-86D0-EE1B8256DB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69" y="3726"/>
                <a:ext cx="403" cy="146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 dirty="0"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pic>
          <p:nvPicPr>
            <p:cNvPr id="17" name="Picture 15" descr="NSP logo for PPT">
              <a:extLst>
                <a:ext uri="{FF2B5EF4-FFF2-40B4-BE49-F238E27FC236}">
                  <a16:creationId xmlns:a16="http://schemas.microsoft.com/office/drawing/2014/main" id="{CB5F6CE8-54DF-431C-8764-702C095992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203" y="3767"/>
              <a:ext cx="334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555628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Thursday, February 3, 2022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CDBG Timeliness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r>
              <a:rPr lang="en-US">
                <a:solidFill>
                  <a:prstClr val="black"/>
                </a:solidFill>
              </a:rPr>
              <a:t>Slide </a:t>
            </a:r>
            <a:fld id="{0CBD50F5-63A9-490B-8963-EFA34DEAF4CD}" type="slidenum">
              <a:rPr lang="en-US" smtClean="0">
                <a:solidFill>
                  <a:prstClr val="black"/>
                </a:solidFill>
              </a:rPr>
              <a:pPr defTabSz="457200"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253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Thursday, February 3, 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CDBG Timeliness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Slide </a:t>
            </a:r>
            <a:fld id="{FC29E55B-BB36-46B0-A9D5-38BBB6544CF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" name="Picture 4" descr="Slide bottom bldgs">
            <a:extLst>
              <a:ext uri="{FF2B5EF4-FFF2-40B4-BE49-F238E27FC236}">
                <a16:creationId xmlns:a16="http://schemas.microsoft.com/office/drawing/2014/main" id="{55852D9C-A077-476D-8E37-DF104039BCC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4346576"/>
            <a:ext cx="12192000" cy="251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13">
            <a:extLst>
              <a:ext uri="{FF2B5EF4-FFF2-40B4-BE49-F238E27FC236}">
                <a16:creationId xmlns:a16="http://schemas.microsoft.com/office/drawing/2014/main" id="{0C152342-30EC-4BED-AE74-CCBA598315B0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9779000" y="5597525"/>
            <a:ext cx="1035051" cy="776288"/>
            <a:chOff x="4626" y="3741"/>
            <a:chExt cx="489" cy="489"/>
          </a:xfrm>
        </p:grpSpPr>
        <p:sp>
          <p:nvSpPr>
            <p:cNvPr id="7" name="Oval 10">
              <a:extLst>
                <a:ext uri="{FF2B5EF4-FFF2-40B4-BE49-F238E27FC236}">
                  <a16:creationId xmlns:a16="http://schemas.microsoft.com/office/drawing/2014/main" id="{FC3613EB-E8F9-4F93-8A3A-5E9D63EE116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626" y="3741"/>
              <a:ext cx="489" cy="489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 dirty="0">
                <a:solidFill>
                  <a:prstClr val="black"/>
                </a:solidFill>
                <a:latin typeface="Arial" charset="0"/>
              </a:endParaRPr>
            </a:p>
          </p:txBody>
        </p:sp>
        <p:pic>
          <p:nvPicPr>
            <p:cNvPr id="8" name="Picture 12" descr="HHS logo for PPT">
              <a:extLst>
                <a:ext uri="{FF2B5EF4-FFF2-40B4-BE49-F238E27FC236}">
                  <a16:creationId xmlns:a16="http://schemas.microsoft.com/office/drawing/2014/main" id="{076EB33B-E990-42C7-ACB1-5867436E7A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646" y="3767"/>
              <a:ext cx="449" cy="4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Group 18">
            <a:extLst>
              <a:ext uri="{FF2B5EF4-FFF2-40B4-BE49-F238E27FC236}">
                <a16:creationId xmlns:a16="http://schemas.microsoft.com/office/drawing/2014/main" id="{B896FD5F-E43E-4F47-BD26-6AFA18D2E179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0801351" y="5607051"/>
            <a:ext cx="853016" cy="746125"/>
            <a:chOff x="5169" y="3726"/>
            <a:chExt cx="403" cy="470"/>
          </a:xfrm>
        </p:grpSpPr>
        <p:grpSp>
          <p:nvGrpSpPr>
            <p:cNvPr id="10" name="Group 17">
              <a:extLst>
                <a:ext uri="{FF2B5EF4-FFF2-40B4-BE49-F238E27FC236}">
                  <a16:creationId xmlns:a16="http://schemas.microsoft.com/office/drawing/2014/main" id="{36A4B25E-46FB-4EC3-9814-EB7A5C6454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69" y="3726"/>
              <a:ext cx="403" cy="470"/>
              <a:chOff x="5169" y="3726"/>
              <a:chExt cx="403" cy="470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F6C08BB-3F0C-4873-BD0B-46D093F03C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69" y="3872"/>
                <a:ext cx="403" cy="32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 dirty="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3" name="AutoShape 16">
                <a:extLst>
                  <a:ext uri="{FF2B5EF4-FFF2-40B4-BE49-F238E27FC236}">
                    <a16:creationId xmlns:a16="http://schemas.microsoft.com/office/drawing/2014/main" id="{4F2AD978-D193-48FC-8F70-D73BDB1A0D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69" y="3726"/>
                <a:ext cx="403" cy="146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 dirty="0"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pic>
          <p:nvPicPr>
            <p:cNvPr id="11" name="Picture 15" descr="NSP logo for PPT">
              <a:extLst>
                <a:ext uri="{FF2B5EF4-FFF2-40B4-BE49-F238E27FC236}">
                  <a16:creationId xmlns:a16="http://schemas.microsoft.com/office/drawing/2014/main" id="{BF78C622-6429-4B56-ACB7-9CD52C27F1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03" y="3767"/>
              <a:ext cx="334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860679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Thursday, February 3, 2022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CDBG Timeliness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Slide </a:t>
            </a:r>
            <a:fld id="{21C53135-AA64-4473-9EF7-EA9BBBD64E7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8" name="Picture 6" descr="slide-top.jpg">
            <a:extLst>
              <a:ext uri="{FF2B5EF4-FFF2-40B4-BE49-F238E27FC236}">
                <a16:creationId xmlns:a16="http://schemas.microsoft.com/office/drawing/2014/main" id="{AE68E843-AD83-4F37-9792-261A41ECCD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09601" y="273050"/>
            <a:ext cx="4011084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Slide bottom bldgs">
            <a:extLst>
              <a:ext uri="{FF2B5EF4-FFF2-40B4-BE49-F238E27FC236}">
                <a16:creationId xmlns:a16="http://schemas.microsoft.com/office/drawing/2014/main" id="{B6BF6461-1EC5-41E9-B6E1-64F1A0FCA9A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4346576"/>
            <a:ext cx="12192000" cy="251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13">
            <a:extLst>
              <a:ext uri="{FF2B5EF4-FFF2-40B4-BE49-F238E27FC236}">
                <a16:creationId xmlns:a16="http://schemas.microsoft.com/office/drawing/2014/main" id="{A190604D-134A-4359-B679-C5DC86EFD8F2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9779000" y="5597525"/>
            <a:ext cx="1035051" cy="776288"/>
            <a:chOff x="4626" y="3741"/>
            <a:chExt cx="489" cy="489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6CD7AE5-367A-4861-8C3B-B0DD74117B5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626" y="3741"/>
              <a:ext cx="489" cy="489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 dirty="0">
                <a:solidFill>
                  <a:prstClr val="black"/>
                </a:solidFill>
                <a:latin typeface="Arial" charset="0"/>
              </a:endParaRPr>
            </a:p>
          </p:txBody>
        </p:sp>
        <p:pic>
          <p:nvPicPr>
            <p:cNvPr id="12" name="Picture 11" descr="HHS logo for PPT">
              <a:extLst>
                <a:ext uri="{FF2B5EF4-FFF2-40B4-BE49-F238E27FC236}">
                  <a16:creationId xmlns:a16="http://schemas.microsoft.com/office/drawing/2014/main" id="{CE4C81D5-E3F0-4EE9-9BAA-07E4389779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646" y="3767"/>
              <a:ext cx="449" cy="4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" name="Group 18">
            <a:extLst>
              <a:ext uri="{FF2B5EF4-FFF2-40B4-BE49-F238E27FC236}">
                <a16:creationId xmlns:a16="http://schemas.microsoft.com/office/drawing/2014/main" id="{BDEB00F5-E917-4EEB-AC90-A1DEC3EEDE52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0801351" y="5607051"/>
            <a:ext cx="853016" cy="746125"/>
            <a:chOff x="5169" y="3726"/>
            <a:chExt cx="403" cy="470"/>
          </a:xfrm>
        </p:grpSpPr>
        <p:grpSp>
          <p:nvGrpSpPr>
            <p:cNvPr id="14" name="Group 17">
              <a:extLst>
                <a:ext uri="{FF2B5EF4-FFF2-40B4-BE49-F238E27FC236}">
                  <a16:creationId xmlns:a16="http://schemas.microsoft.com/office/drawing/2014/main" id="{36B7B108-822E-4C42-A8F6-B817F9A377C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69" y="3726"/>
              <a:ext cx="403" cy="470"/>
              <a:chOff x="5169" y="3726"/>
              <a:chExt cx="403" cy="470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45D1977F-DA1B-474B-8F8A-DFF7F775F2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69" y="3872"/>
                <a:ext cx="403" cy="32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 dirty="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7" name="AutoShape 16">
                <a:extLst>
                  <a:ext uri="{FF2B5EF4-FFF2-40B4-BE49-F238E27FC236}">
                    <a16:creationId xmlns:a16="http://schemas.microsoft.com/office/drawing/2014/main" id="{012F0DA4-CA54-477B-8F7C-E96C8616F5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69" y="3726"/>
                <a:ext cx="403" cy="146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 dirty="0"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pic>
          <p:nvPicPr>
            <p:cNvPr id="15" name="Picture 14" descr="NSP logo for PPT">
              <a:extLst>
                <a:ext uri="{FF2B5EF4-FFF2-40B4-BE49-F238E27FC236}">
                  <a16:creationId xmlns:a16="http://schemas.microsoft.com/office/drawing/2014/main" id="{BF359655-2BDF-454F-A989-5B1DBA84AF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203" y="3767"/>
              <a:ext cx="334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656552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Thursday, February 3, 2022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CDBG Timeliness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Slide </a:t>
            </a:r>
            <a:fld id="{0480FC3A-2A6C-4529-84A1-F0BA1EE88C6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8" name="Picture 6" descr="Slide bottom bldgs">
            <a:extLst>
              <a:ext uri="{FF2B5EF4-FFF2-40B4-BE49-F238E27FC236}">
                <a16:creationId xmlns:a16="http://schemas.microsoft.com/office/drawing/2014/main" id="{EBD7CC6F-BAB3-4A61-80A5-47CB5B9A99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4346576"/>
            <a:ext cx="12192000" cy="251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slide-top.jpg">
            <a:extLst>
              <a:ext uri="{FF2B5EF4-FFF2-40B4-BE49-F238E27FC236}">
                <a16:creationId xmlns:a16="http://schemas.microsoft.com/office/drawing/2014/main" id="{693D082B-ACCE-4B80-971D-DF383ED1106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389717" y="4800600"/>
            <a:ext cx="7315200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13">
            <a:extLst>
              <a:ext uri="{FF2B5EF4-FFF2-40B4-BE49-F238E27FC236}">
                <a16:creationId xmlns:a16="http://schemas.microsoft.com/office/drawing/2014/main" id="{31AC4E1C-82EB-4DD4-9035-9B1C01DA5DB3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9779000" y="5597525"/>
            <a:ext cx="1035051" cy="776288"/>
            <a:chOff x="4626" y="3741"/>
            <a:chExt cx="489" cy="489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F980E11-8EAB-4171-84EC-C76B29A0BE9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626" y="3741"/>
              <a:ext cx="489" cy="489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 dirty="0">
                <a:solidFill>
                  <a:prstClr val="black"/>
                </a:solidFill>
                <a:latin typeface="Arial" charset="0"/>
              </a:endParaRPr>
            </a:p>
          </p:txBody>
        </p:sp>
        <p:pic>
          <p:nvPicPr>
            <p:cNvPr id="12" name="Picture 11" descr="HHS logo for PPT">
              <a:extLst>
                <a:ext uri="{FF2B5EF4-FFF2-40B4-BE49-F238E27FC236}">
                  <a16:creationId xmlns:a16="http://schemas.microsoft.com/office/drawing/2014/main" id="{1B702D7A-12E3-4685-BC6F-9CBC98999B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646" y="3767"/>
              <a:ext cx="449" cy="4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" name="Group 18">
            <a:extLst>
              <a:ext uri="{FF2B5EF4-FFF2-40B4-BE49-F238E27FC236}">
                <a16:creationId xmlns:a16="http://schemas.microsoft.com/office/drawing/2014/main" id="{78F4940F-6837-4509-9E86-67612372000B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0801351" y="5607051"/>
            <a:ext cx="853016" cy="746125"/>
            <a:chOff x="5169" y="3726"/>
            <a:chExt cx="403" cy="470"/>
          </a:xfrm>
        </p:grpSpPr>
        <p:grpSp>
          <p:nvGrpSpPr>
            <p:cNvPr id="14" name="Group 17">
              <a:extLst>
                <a:ext uri="{FF2B5EF4-FFF2-40B4-BE49-F238E27FC236}">
                  <a16:creationId xmlns:a16="http://schemas.microsoft.com/office/drawing/2014/main" id="{6293AD60-1607-4933-A90B-4E192A8E664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69" y="3726"/>
              <a:ext cx="403" cy="470"/>
              <a:chOff x="5169" y="3726"/>
              <a:chExt cx="403" cy="470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0F07946-ED51-4CE7-94E6-81C2573F04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69" y="3872"/>
                <a:ext cx="403" cy="32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 dirty="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7" name="AutoShape 16">
                <a:extLst>
                  <a:ext uri="{FF2B5EF4-FFF2-40B4-BE49-F238E27FC236}">
                    <a16:creationId xmlns:a16="http://schemas.microsoft.com/office/drawing/2014/main" id="{4251DE66-2100-4B1D-8F3B-B882A8E387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69" y="3726"/>
                <a:ext cx="403" cy="146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 dirty="0"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pic>
          <p:nvPicPr>
            <p:cNvPr id="15" name="Picture 14" descr="NSP logo for PPT">
              <a:extLst>
                <a:ext uri="{FF2B5EF4-FFF2-40B4-BE49-F238E27FC236}">
                  <a16:creationId xmlns:a16="http://schemas.microsoft.com/office/drawing/2014/main" id="{03B3B032-92F7-4636-A196-EAEDEA2485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203" y="3767"/>
              <a:ext cx="334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404819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44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23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44000" y="1825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Thursday, February 3, 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772400" y="54768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CDBG Timeliness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24400" y="631031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>
              <a:defRPr/>
            </a:pPr>
            <a:r>
              <a:rPr lang="en-US">
                <a:solidFill>
                  <a:prstClr val="black"/>
                </a:solidFill>
              </a:rPr>
              <a:t>Slide </a:t>
            </a:r>
            <a:fld id="{0CBD50F5-63A9-490B-8963-EFA34DEAF4CD}" type="slidenum">
              <a:rPr lang="en-US" smtClean="0">
                <a:solidFill>
                  <a:prstClr val="black"/>
                </a:solidFill>
              </a:rPr>
              <a:pPr defTabSz="457200"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486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  <p:sldLayoutId id="2147483662" r:id="rId12"/>
    <p:sldLayoutId id="2147483663" r:id="rId13"/>
    <p:sldLayoutId id="2147483666" r:id="rId14"/>
    <p:sldLayoutId id="2147483667" r:id="rId15"/>
    <p:sldLayoutId id="2147483668" r:id="rId16"/>
    <p:sldLayoutId id="2147483670" r:id="rId17"/>
    <p:sldLayoutId id="2147483673" r:id="rId18"/>
    <p:sldLayoutId id="2147483675" r:id="rId19"/>
    <p:sldLayoutId id="2147483676" r:id="rId20"/>
    <p:sldLayoutId id="2147483677" r:id="rId21"/>
    <p:sldLayoutId id="2147483678" r:id="rId22"/>
    <p:sldLayoutId id="2147483679" r:id="rId2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7A2548-61FE-4D98-8816-EC6E3674D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FFDF02-907B-4F7C-A6EC-63897FB68B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F4D7EE-24CF-47EC-AE7C-57514944D9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B440A1-42BF-4C75-A94C-2327E985C555}" type="datetime1">
              <a:rPr lang="en-US" smtClean="0"/>
              <a:t>6/8/2023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93350A-3E63-4E14-A5FE-54CA833AC5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21512D-F13B-4609-AE7C-06D1BDCE2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Slide </a:t>
            </a:r>
            <a:fld id="{0CBD50F5-63A9-490B-8963-EFA34DEAF4C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301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  <p:sldLayoutId id="2147483895" r:id="rId12"/>
    <p:sldLayoutId id="2147483896" r:id="rId13"/>
    <p:sldLayoutId id="2147483897" r:id="rId14"/>
    <p:sldLayoutId id="2147483898" r:id="rId15"/>
    <p:sldLayoutId id="2147483899" r:id="rId16"/>
    <p:sldLayoutId id="2147483900" r:id="rId17"/>
    <p:sldLayoutId id="2147483901" r:id="rId18"/>
    <p:sldLayoutId id="2147483902" r:id="rId19"/>
    <p:sldLayoutId id="2147483903" r:id="rId20"/>
    <p:sldLayoutId id="2147483904" r:id="rId21"/>
    <p:sldLayoutId id="2147483905" r:id="rId22"/>
    <p:sldLayoutId id="2147483906" r:id="rId23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portal.hud.gov/hudportal/documents/huddoc?id=DOC_12044.pdf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ortal.hud.gov/hudportal/documents/huddoc?id=DOC_12898.pdf" TargetMode="External"/><Relationship Id="rId4" Type="http://schemas.openxmlformats.org/officeDocument/2006/relationships/hyperlink" Target="http://portal.hud.gov/hudportal/documents/huddoc?id=DOC_12036.pdf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6z4wdiKJPG8" TargetMode="External"/><Relationship Id="rId4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ud.gov/program_offices/comm_planning/cdb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A61840-8C7A-499B-9362-0BF5767EC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Slide </a:t>
            </a:r>
            <a:fld id="{FC29E55B-BB36-46B0-A9D5-38BBB6544CF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4C29BF-CCE0-41AD-B189-0462E379D82E}"/>
              </a:ext>
            </a:extLst>
          </p:cNvPr>
          <p:cNvSpPr txBox="1"/>
          <p:nvPr/>
        </p:nvSpPr>
        <p:spPr>
          <a:xfrm>
            <a:off x="2057400" y="1781134"/>
            <a:ext cx="83561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u="sng" dirty="0">
                <a:uFill>
                  <a:solidFill>
                    <a:schemeClr val="accent1">
                      <a:lumMod val="60000"/>
                      <a:lumOff val="40000"/>
                    </a:schemeClr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CDBG Timeliness</a:t>
            </a:r>
          </a:p>
        </p:txBody>
      </p:sp>
    </p:spTree>
    <p:extLst>
      <p:ext uri="{BB962C8B-B14F-4D97-AF65-F5344CB8AC3E}">
        <p14:creationId xmlns:p14="http://schemas.microsoft.com/office/powerpoint/2010/main" val="37302890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DD094FC-59C3-4BCC-A58C-DBDA91087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145" y="136973"/>
            <a:ext cx="10515600" cy="1325563"/>
          </a:xfrm>
        </p:spPr>
        <p:txBody>
          <a:bodyPr/>
          <a:lstStyle/>
          <a:p>
            <a:r>
              <a:rPr lang="en-US" sz="3200" dirty="0"/>
              <a:t>The New Process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640F6F6-4D36-4131-AD8A-2AE37F4F4D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752601"/>
            <a:ext cx="9753600" cy="4525963"/>
          </a:xfrm>
          <a:noFill/>
        </p:spPr>
        <p:txBody>
          <a:bodyPr/>
          <a:lstStyle/>
          <a:p>
            <a:pPr marL="0" indent="0" algn="ctr">
              <a:buNone/>
            </a:pPr>
            <a:r>
              <a:rPr lang="en-US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CDBG Timeliness Status Table (2/1/2020 Test Date or later)</a:t>
            </a:r>
          </a:p>
          <a:p>
            <a:pPr marL="0" indent="0">
              <a:buNone/>
            </a:pPr>
            <a:endParaRPr lang="en-US" sz="2400" dirty="0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4A188B5D-C9BD-4AC3-82AE-ED7A05292AA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44538" y="2743201"/>
          <a:ext cx="9174163" cy="3522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6317846" imgH="2427034" progId="Word.Document.12">
                  <p:embed/>
                </p:oleObj>
              </mc:Choice>
              <mc:Fallback>
                <p:oleObj name="Document" r:id="rId3" imgW="6317846" imgH="2427034" progId="Word.Document.12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4A188B5D-C9BD-4AC3-82AE-ED7A05292AA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44538" y="2743201"/>
                        <a:ext cx="9174163" cy="3522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27A030-DE18-48EC-A10C-B4E249A4B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Slide </a:t>
            </a:r>
            <a:fld id="{DF139362-AD7E-4946-8223-595365C943D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5604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A61840-8C7A-499B-9362-0BF5767EC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Slide </a:t>
            </a:r>
            <a:fld id="{FC29E55B-BB36-46B0-A9D5-38BBB6544CF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4C29BF-CCE0-41AD-B189-0462E379D82E}"/>
              </a:ext>
            </a:extLst>
          </p:cNvPr>
          <p:cNvSpPr txBox="1"/>
          <p:nvPr/>
        </p:nvSpPr>
        <p:spPr>
          <a:xfrm>
            <a:off x="2057400" y="1781134"/>
            <a:ext cx="83561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u="sng" dirty="0">
                <a:uFill>
                  <a:solidFill>
                    <a:schemeClr val="accent1">
                      <a:lumMod val="60000"/>
                      <a:lumOff val="40000"/>
                    </a:schemeClr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CDBG Timeliness Procedure</a:t>
            </a:r>
          </a:p>
        </p:txBody>
      </p:sp>
    </p:spTree>
    <p:extLst>
      <p:ext uri="{BB962C8B-B14F-4D97-AF65-F5344CB8AC3E}">
        <p14:creationId xmlns:p14="http://schemas.microsoft.com/office/powerpoint/2010/main" val="18132679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DD094FC-59C3-4BCC-A58C-DBDA91087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How the CDBG Timeliness Ratio is Calculated	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640F6F6-4D36-4131-AD8A-2AE37F4F4D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752601"/>
            <a:ext cx="8229600" cy="4525963"/>
          </a:xfrm>
          <a:noFill/>
        </p:spPr>
        <p:txBody>
          <a:bodyPr>
            <a:normAutofit/>
          </a:bodyPr>
          <a:lstStyle/>
          <a:p>
            <a:endParaRPr lang="en-US" sz="2400" dirty="0"/>
          </a:p>
          <a:p>
            <a:r>
              <a:rPr lang="en-US" sz="2800" dirty="0"/>
              <a:t>HUD takes a snapshot of each grantee’s expenditure ratio 60 days before the end of its program year.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   Adjusted LOC (EN+PI+RL+LA funds)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/>
              <a:t>								</a:t>
            </a:r>
            <a:r>
              <a:rPr lang="en-US" sz="2400" dirty="0"/>
              <a:t>Adjusted Ratio</a:t>
            </a:r>
          </a:p>
          <a:p>
            <a:pPr marL="1371600" lvl="3" indent="0">
              <a:spcBef>
                <a:spcPts val="0"/>
              </a:spcBef>
              <a:buNone/>
            </a:pPr>
            <a:r>
              <a:rPr lang="en-US" sz="2400" dirty="0"/>
              <a:t>Last CDBG grant</a:t>
            </a:r>
          </a:p>
          <a:p>
            <a:pPr marL="1371600" lvl="3" indent="0">
              <a:buNone/>
            </a:pPr>
            <a:r>
              <a:rPr lang="en-US" sz="1800" dirty="0"/>
              <a:t>		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Adjusted ratio ≤ 1.50, then grantee is in compliance</a:t>
            </a:r>
          </a:p>
          <a:p>
            <a:pPr marL="0" indent="0">
              <a:buNone/>
            </a:pPr>
            <a:r>
              <a:rPr lang="en-US" sz="2000" dirty="0"/>
              <a:t>Adjusted ratio &gt; 1.50, then grantee is not in compliance</a:t>
            </a:r>
          </a:p>
          <a:p>
            <a:endParaRPr lang="en-US" sz="24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75EAD1D-AE32-46AE-ADEB-19F0D347CFCA}"/>
              </a:ext>
            </a:extLst>
          </p:cNvPr>
          <p:cNvCxnSpPr/>
          <p:nvPr/>
        </p:nvCxnSpPr>
        <p:spPr>
          <a:xfrm>
            <a:off x="2286000" y="3808016"/>
            <a:ext cx="4191000" cy="0"/>
          </a:xfrm>
          <a:prstGeom prst="line">
            <a:avLst/>
          </a:prstGeom>
          <a:ln w="38100"/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quals 7">
            <a:extLst>
              <a:ext uri="{FF2B5EF4-FFF2-40B4-BE49-F238E27FC236}">
                <a16:creationId xmlns:a16="http://schemas.microsoft.com/office/drawing/2014/main" id="{E064E152-F035-43EC-B982-B06FA7CD2725}"/>
              </a:ext>
            </a:extLst>
          </p:cNvPr>
          <p:cNvSpPr/>
          <p:nvPr/>
        </p:nvSpPr>
        <p:spPr>
          <a:xfrm>
            <a:off x="6781800" y="3655616"/>
            <a:ext cx="533400" cy="3048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1FB1B49E-6C6C-4670-895C-08B17804AFEC}"/>
              </a:ext>
            </a:extLst>
          </p:cNvPr>
          <p:cNvSpPr/>
          <p:nvPr/>
        </p:nvSpPr>
        <p:spPr>
          <a:xfrm>
            <a:off x="2152650" y="3167858"/>
            <a:ext cx="7467600" cy="1242219"/>
          </a:xfrm>
          <a:prstGeom prst="flowChartProcess">
            <a:avLst/>
          </a:prstGeom>
          <a:solidFill>
            <a:schemeClr val="accent1">
              <a:lumMod val="40000"/>
              <a:lumOff val="60000"/>
              <a:alpha val="31000"/>
            </a:schemeClr>
          </a:solidFill>
          <a:ln w="28575"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BF83EA-22E9-487E-9136-F0AFD2DB5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US" sz="1800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Slide 8</a:t>
            </a:r>
          </a:p>
          <a:p>
            <a:pPr defTabSz="914400"/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327681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F97A7-D04F-4F9A-A499-8510D165D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1296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Overall Ongoing Grantee Compliance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0F7DD0-ACB4-4FAF-9D6B-B184F5FCCD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For the majority of grantees, timely expenditure is not an issue</a:t>
            </a:r>
          </a:p>
          <a:p>
            <a:pPr lvl="1"/>
            <a:r>
              <a:rPr lang="en-US" sz="1600" dirty="0"/>
              <a:t>December 31, 2019, last test date before the pandemic</a:t>
            </a:r>
          </a:p>
          <a:p>
            <a:pPr lvl="1"/>
            <a:r>
              <a:rPr lang="en-US" sz="1600" dirty="0"/>
              <a:t>August 2, 2021, last test date before the corrective actions suspension was lifted.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Current status as of Spring 2023: 38.5% are untimely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393990-FF63-401C-B8F4-77E264EA1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Slide </a:t>
            </a:r>
            <a:fld id="{DF139362-AD7E-4946-8223-595365C943D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F3DB42-FDCD-4E02-B884-AC9DA99BC3BF}"/>
              </a:ext>
            </a:extLst>
          </p:cNvPr>
          <p:cNvSpPr txBox="1"/>
          <p:nvPr/>
        </p:nvSpPr>
        <p:spPr>
          <a:xfrm>
            <a:off x="838200" y="6176963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IDIS PR56 Report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493D59-09FF-D829-B43F-34D9C33CEE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2971800"/>
            <a:ext cx="4637809" cy="2022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2252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19343-FEEF-436C-B04C-AFC56762F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0275"/>
          </a:xfrm>
        </p:spPr>
        <p:txBody>
          <a:bodyPr/>
          <a:lstStyle/>
          <a:p>
            <a:r>
              <a:rPr lang="en-US" dirty="0"/>
              <a:t>What If a Grantee Is Untimely In FY23?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588F11-76B8-4683-8E8B-4A9A0BA029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46162" y="1637660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lang="en-US" u="sng" dirty="0"/>
              <a:t>First-timers</a:t>
            </a:r>
          </a:p>
          <a:p>
            <a:r>
              <a:rPr lang="en-US" dirty="0"/>
              <a:t>Warning letter</a:t>
            </a:r>
          </a:p>
          <a:p>
            <a:r>
              <a:rPr lang="en-US" dirty="0"/>
              <a:t>Grantee given 12 months until its next test date to become timely.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8E5690-A353-4FAA-BE21-2033047745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37660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lang="en-US" u="sng" dirty="0"/>
              <a:t>Second-timers</a:t>
            </a:r>
          </a:p>
          <a:p>
            <a:r>
              <a:rPr lang="en-US" dirty="0"/>
              <a:t>Warning letter with the requirement to submit a workout plan. </a:t>
            </a:r>
          </a:p>
          <a:p>
            <a:endParaRPr lang="en-US" dirty="0"/>
          </a:p>
          <a:p>
            <a:r>
              <a:rPr lang="en-US" dirty="0"/>
              <a:t>Grantee given 12 months until its next test date to become timely.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0A60AF-BD6E-4D8F-8138-8C8B533BE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Slide </a:t>
            </a:r>
            <a:fld id="{8B1B25BD-F2C5-4DB5-97F9-587F9221939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0417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AE3B3-0ED7-4E01-AC08-562198F77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7933"/>
            <a:ext cx="10515600" cy="1082675"/>
          </a:xfrm>
        </p:spPr>
        <p:txBody>
          <a:bodyPr/>
          <a:lstStyle/>
          <a:p>
            <a:r>
              <a:rPr lang="en-US" dirty="0"/>
              <a:t>Workout Plan Resources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10BF957-C8DA-4764-880D-9E8C494254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931443" y="1841948"/>
            <a:ext cx="3358314" cy="4351338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00D970-EFE2-4097-AF87-3BD9F89D9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Slide </a:t>
            </a:r>
            <a:fld id="{DF139362-AD7E-4946-8223-595365C943D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BBC2FD-9658-474B-A48B-E9E0D1E16888}"/>
              </a:ext>
            </a:extLst>
          </p:cNvPr>
          <p:cNvSpPr txBox="1"/>
          <p:nvPr/>
        </p:nvSpPr>
        <p:spPr>
          <a:xfrm>
            <a:off x="990600" y="1506050"/>
            <a:ext cx="49530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From October 2002, but still a valuable resource </a:t>
            </a:r>
            <a:r>
              <a:rPr lang="en-US" sz="2000" dirty="0"/>
              <a:t>(Search for “CDBG Timeliness Workout Plan” to find it.)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Follow the guidance provided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Make sure your workout plan includes a projected vs. actual funds drawdown spreadsheet – cash flow projection</a:t>
            </a:r>
          </a:p>
        </p:txBody>
      </p:sp>
    </p:spTree>
    <p:extLst>
      <p:ext uri="{BB962C8B-B14F-4D97-AF65-F5344CB8AC3E}">
        <p14:creationId xmlns:p14="http://schemas.microsoft.com/office/powerpoint/2010/main" val="15292212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1365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Oh No!   Third Time Untimely!</a:t>
            </a:r>
            <a:br>
              <a:rPr lang="en-US" sz="3600" dirty="0"/>
            </a:br>
            <a:r>
              <a:rPr lang="en-US" sz="3600" dirty="0"/>
              <a:t>   The Informal Consultation with HUD HQ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600200"/>
            <a:ext cx="10515600" cy="4710112"/>
          </a:xfrm>
        </p:spPr>
        <p:txBody>
          <a:bodyPr>
            <a:normAutofit/>
          </a:bodyPr>
          <a:lstStyle/>
          <a:p>
            <a:pPr>
              <a:lnSpc>
                <a:spcPct val="108000"/>
              </a:lnSpc>
            </a:pPr>
            <a:r>
              <a:rPr lang="en-US" sz="2800" dirty="0"/>
              <a:t>Grantees receive a letter from HUD HQ.</a:t>
            </a:r>
          </a:p>
          <a:p>
            <a:pPr>
              <a:lnSpc>
                <a:spcPct val="108000"/>
              </a:lnSpc>
            </a:pPr>
            <a:r>
              <a:rPr lang="en-US" sz="2800" dirty="0"/>
              <a:t>Meet virtually with the CPD Deputy Assistant Secretary for Grant Programs.</a:t>
            </a:r>
          </a:p>
          <a:p>
            <a:pPr>
              <a:lnSpc>
                <a:spcPct val="108000"/>
              </a:lnSpc>
            </a:pPr>
            <a:r>
              <a:rPr lang="en-US" sz="2800" dirty="0"/>
              <a:t>“Make your case” for circumstances beyond your reasonable control that made you untimely</a:t>
            </a:r>
          </a:p>
          <a:p>
            <a:pPr lvl="1">
              <a:lnSpc>
                <a:spcPct val="108000"/>
              </a:lnSpc>
            </a:pPr>
            <a:r>
              <a:rPr lang="en-US" dirty="0"/>
              <a:t>NO Guarantee that you will be granted an exception! </a:t>
            </a:r>
            <a:endParaRPr lang="en-US" sz="2800" dirty="0"/>
          </a:p>
          <a:p>
            <a:pPr>
              <a:lnSpc>
                <a:spcPct val="108000"/>
              </a:lnSpc>
            </a:pPr>
            <a:r>
              <a:rPr lang="en-US" dirty="0"/>
              <a:t>Your Field Office’s analysis and recommendation. </a:t>
            </a:r>
          </a:p>
          <a:p>
            <a:pPr lvl="1">
              <a:lnSpc>
                <a:spcPct val="108000"/>
              </a:lnSpc>
            </a:pPr>
            <a:r>
              <a:rPr lang="en-US" dirty="0"/>
              <a:t>Will address your efforts to become timely in the past 3 years. </a:t>
            </a:r>
          </a:p>
          <a:p>
            <a:pPr marL="457200" lvl="1" indent="0">
              <a:lnSpc>
                <a:spcPct val="108000"/>
              </a:lnSpc>
              <a:buNone/>
            </a:pPr>
            <a:endParaRPr lang="en-US" sz="2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B7D226-0A8C-4770-9966-BDE0E3405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Slide </a:t>
            </a:r>
            <a:fld id="{DF139362-AD7E-4946-8223-595365C943D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6018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91770"/>
            <a:ext cx="10896600" cy="11049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What happens if HUD doesn’t accept my reasons....? </a:t>
            </a:r>
          </a:p>
        </p:txBody>
      </p:sp>
      <p:sp>
        <p:nvSpPr>
          <p:cNvPr id="220163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555750"/>
            <a:ext cx="10058400" cy="4876800"/>
          </a:xfrm>
        </p:spPr>
        <p:txBody>
          <a:bodyPr>
            <a:normAutofit fontScale="92500"/>
          </a:bodyPr>
          <a:lstStyle/>
          <a:p>
            <a:pPr marL="0" indent="0" algn="ctr">
              <a:lnSpc>
                <a:spcPct val="108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600" b="1" u="sng" dirty="0"/>
              <a:t>SANCTIONS</a:t>
            </a:r>
          </a:p>
          <a:p>
            <a:pPr>
              <a:lnSpc>
                <a:spcPct val="108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Taken from the forthcoming grant.</a:t>
            </a:r>
          </a:p>
          <a:p>
            <a:pPr>
              <a:lnSpc>
                <a:spcPct val="108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Never exceeds the full grant amount.</a:t>
            </a:r>
          </a:p>
          <a:p>
            <a:pPr>
              <a:lnSpc>
                <a:spcPct val="108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ea typeface="Calibri" panose="020F0502020204030204" pitchFamily="34" charset="0"/>
              </a:rPr>
              <a:t>HUD may also grant an exception to the standard based on the circumstances set forth by the grantee as beyond its reasonable control. </a:t>
            </a:r>
          </a:p>
          <a:p>
            <a:pPr>
              <a:lnSpc>
                <a:spcPct val="108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Example: </a:t>
            </a:r>
          </a:p>
          <a:p>
            <a:pPr lvl="1">
              <a:lnSpc>
                <a:spcPct val="108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Annual grant = $1 million</a:t>
            </a:r>
          </a:p>
          <a:p>
            <a:pPr lvl="1">
              <a:lnSpc>
                <a:spcPct val="108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60-day adjusted ratio is 1.57; adjusted line of credit is $1,570,000</a:t>
            </a:r>
          </a:p>
          <a:p>
            <a:pPr lvl="1">
              <a:lnSpc>
                <a:spcPct val="108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The maximum amount of the reduction is $70,000 </a:t>
            </a:r>
          </a:p>
          <a:p>
            <a:pPr marL="0" indent="0">
              <a:lnSpc>
                <a:spcPct val="108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	(1.57 - 1.50 = .07) x $1 million = $70,000 </a:t>
            </a:r>
            <a:endParaRPr lang="en-US" sz="2400" dirty="0"/>
          </a:p>
          <a:p>
            <a:pPr marL="0" indent="0">
              <a:lnSpc>
                <a:spcPct val="108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2400" dirty="0"/>
          </a:p>
          <a:p>
            <a:pPr lvl="1">
              <a:spcBef>
                <a:spcPts val="0"/>
              </a:spcBef>
              <a:spcAft>
                <a:spcPts val="400"/>
              </a:spcAft>
            </a:pPr>
            <a:endParaRPr lang="en-US" sz="15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62DD76-8424-42B2-AA64-1DA1CDB90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Slide </a:t>
            </a:r>
            <a:fld id="{DF139362-AD7E-4946-8223-595365C943D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563088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DD094FC-59C3-4BCC-A58C-DBDA91087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What About CDBG-CV Funds??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640F6F6-4D36-4131-AD8A-2AE37F4F4D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447800"/>
            <a:ext cx="9372600" cy="4800600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lnSpc>
                <a:spcPct val="108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dirty="0"/>
              <a:t>CDBG-CV funds are excluded  from the CDBG Timeliness adjusted ratio.</a:t>
            </a:r>
          </a:p>
          <a:p>
            <a:pPr>
              <a:lnSpc>
                <a:spcPct val="1080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</a:pPr>
            <a:endParaRPr lang="en-US" sz="2800" dirty="0"/>
          </a:p>
          <a:p>
            <a:pPr marL="0" indent="0" algn="ctr">
              <a:lnSpc>
                <a:spcPct val="108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b="1" dirty="0"/>
              <a:t>BUT!! </a:t>
            </a:r>
          </a:p>
          <a:p>
            <a:pPr marL="0" indent="0">
              <a:lnSpc>
                <a:spcPct val="108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2800" dirty="0"/>
          </a:p>
          <a:p>
            <a:pPr marL="0" indent="0">
              <a:lnSpc>
                <a:spcPct val="108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dirty="0"/>
              <a:t>Remember that Program Income from CDBG-CV projects accrues to the grantee’s adjusted line of credit and will be calculated in the grantee’s adjusted timeliness ratio.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6F9900-9BED-4073-B417-855D6FC2D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Slide </a:t>
            </a:r>
            <a:fld id="{DF139362-AD7E-4946-8223-595365C943D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3247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53440" y="1288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Ideas for Staying or Becoming Timely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53440" y="1553951"/>
            <a:ext cx="10424160" cy="484684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/>
              <a:t>Grantees can: </a:t>
            </a:r>
          </a:p>
          <a:p>
            <a:pPr marL="457200" lvl="1" indent="0">
              <a:buNone/>
            </a:pPr>
            <a:r>
              <a:rPr lang="en-US" sz="3200" b="1" dirty="0"/>
              <a:t>#1! </a:t>
            </a:r>
            <a:r>
              <a:rPr lang="en-US" sz="2500" dirty="0"/>
              <a:t>Seek and Accept Technical Assistance! </a:t>
            </a:r>
          </a:p>
          <a:p>
            <a:pPr marL="457200" lvl="1" indent="0">
              <a:buNone/>
            </a:pPr>
            <a:endParaRPr lang="en-US" sz="2500" dirty="0"/>
          </a:p>
          <a:p>
            <a:pPr lvl="1"/>
            <a:r>
              <a:rPr lang="en-US" sz="2500" dirty="0"/>
              <a:t>Monitor your timeliness throughout the year </a:t>
            </a:r>
          </a:p>
          <a:p>
            <a:pPr lvl="1"/>
            <a:r>
              <a:rPr lang="en-US" sz="2500" dirty="0"/>
              <a:t>Build timeliness into the process of determining what activities to fund</a:t>
            </a:r>
          </a:p>
          <a:p>
            <a:pPr lvl="1"/>
            <a:r>
              <a:rPr lang="en-US" sz="2500" dirty="0"/>
              <a:t>Consider phasing larger projects or pursuing a Section 108 loan</a:t>
            </a:r>
          </a:p>
          <a:p>
            <a:pPr lvl="1"/>
            <a:r>
              <a:rPr lang="en-US" sz="2500" dirty="0"/>
              <a:t>Develop contingency plans in case of project delays</a:t>
            </a:r>
          </a:p>
          <a:p>
            <a:pPr lvl="1"/>
            <a:r>
              <a:rPr lang="en-US" sz="2500" dirty="0"/>
              <a:t>Reprogram funds from slow-moving projects</a:t>
            </a:r>
          </a:p>
          <a:p>
            <a:pPr lvl="1"/>
            <a:r>
              <a:rPr lang="en-US" sz="2500" dirty="0"/>
              <a:t>Consider incurring pre-award costs</a:t>
            </a:r>
          </a:p>
          <a:p>
            <a:pPr lvl="1"/>
            <a:r>
              <a:rPr lang="en-US" sz="2500" dirty="0"/>
              <a:t>Actively manage program income and keep track of CDBG-CV program income. </a:t>
            </a:r>
          </a:p>
          <a:p>
            <a:pPr lvl="1"/>
            <a:r>
              <a:rPr lang="en-US" sz="2500" dirty="0"/>
              <a:t>Use the PR59 report for At Risk Activities. 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3534A4-37CA-4E63-BDA6-073692E45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Slide </a:t>
            </a:r>
            <a:fld id="{DF139362-AD7E-4946-8223-595365C943D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761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4ADA7-A4D4-4DD1-B389-56444B6B2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485" y="182563"/>
            <a:ext cx="8648700" cy="1325563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15564C-B302-4719-A5B9-8B8A316FCD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lnSpc>
                <a:spcPct val="120000"/>
              </a:lnSpc>
              <a:spcBef>
                <a:spcPts val="500"/>
              </a:spcBef>
              <a:buFont typeface="Wingdings" panose="05000000000000000000" pitchFamily="2" charset="2"/>
              <a:buChar char="Ø"/>
            </a:pPr>
            <a:r>
              <a:rPr lang="en-US" sz="3200" dirty="0">
                <a:latin typeface="Segoe UI" panose="020B0502040204020203" pitchFamily="34" charset="0"/>
                <a:cs typeface="Segoe UI" panose="020B0502040204020203" pitchFamily="34" charset="0"/>
              </a:rPr>
              <a:t>CDBG timeliness </a:t>
            </a:r>
          </a:p>
          <a:p>
            <a:pPr lvl="1">
              <a:lnSpc>
                <a:spcPct val="120000"/>
              </a:lnSpc>
            </a:pP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Background</a:t>
            </a:r>
          </a:p>
          <a:p>
            <a:pPr lvl="1">
              <a:lnSpc>
                <a:spcPct val="120000"/>
              </a:lnSpc>
            </a:pP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Test procedure</a:t>
            </a:r>
          </a:p>
          <a:p>
            <a:pPr lvl="1">
              <a:lnSpc>
                <a:spcPct val="120000"/>
              </a:lnSpc>
            </a:pP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Corrective actions for untimeliness</a:t>
            </a:r>
          </a:p>
          <a:p>
            <a:pPr lvl="1">
              <a:lnSpc>
                <a:spcPct val="120000"/>
              </a:lnSpc>
            </a:pP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Tips and resources to stay timely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9C0325-D306-461D-9C1F-CC4FF9F616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56835" y="6310312"/>
            <a:ext cx="18783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>
                <a:solidFill>
                  <a:srgbClr val="98CE67"/>
                </a:solidFill>
              </a:rPr>
              <a:t>-</a:t>
            </a:r>
            <a:r>
              <a:rPr lang="en-US"/>
              <a:t> </a:t>
            </a:r>
            <a:fld id="{FFCA4C02-B55D-0243-A116-8D1223332B14}" type="slidenum">
              <a:rPr lang="en-US" smtClean="0">
                <a:solidFill>
                  <a:srgbClr val="1C79BB"/>
                </a:solidFill>
              </a:rPr>
              <a:pPr/>
              <a:t>2</a:t>
            </a:fld>
            <a:r>
              <a:rPr lang="en-US"/>
              <a:t> </a:t>
            </a:r>
            <a:r>
              <a:rPr lang="en-US" b="1">
                <a:solidFill>
                  <a:srgbClr val="98CE67"/>
                </a:solidFill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4466588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40507"/>
            <a:ext cx="10077449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Resources for Keeping Your Grant Funds Moving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619252"/>
            <a:ext cx="10363200" cy="4552948"/>
          </a:xfrm>
        </p:spPr>
        <p:txBody>
          <a:bodyPr>
            <a:normAutofit/>
          </a:bodyPr>
          <a:lstStyle/>
          <a:p>
            <a:pPr lvl="0"/>
            <a:r>
              <a:rPr lang="en-US" i="1" u="sng" dirty="0">
                <a:hlinkClick r:id="rId3"/>
              </a:rPr>
              <a:t>Keeping Your CDBG Funds Moving</a:t>
            </a:r>
            <a:r>
              <a:rPr lang="en-US" dirty="0"/>
              <a:t> is a pamphlet that is helpful when grantees review internal procedures to incorporate timeliness into day-to-day operations.</a:t>
            </a:r>
          </a:p>
          <a:p>
            <a:pPr lvl="0"/>
            <a:endParaRPr lang="en-US" dirty="0"/>
          </a:p>
          <a:p>
            <a:r>
              <a:rPr lang="en-US" i="1" u="sng" dirty="0">
                <a:hlinkClick r:id="rId4"/>
              </a:rPr>
              <a:t>Developing and Implementing a CDBG Workout Plan</a:t>
            </a:r>
            <a:r>
              <a:rPr lang="en-US" i="1" dirty="0"/>
              <a:t> </a:t>
            </a:r>
            <a:r>
              <a:rPr lang="en-US" dirty="0"/>
              <a:t>provides guidelines for preparing a workout plan acceptable to HUD.</a:t>
            </a:r>
          </a:p>
          <a:p>
            <a:endParaRPr lang="en-US" dirty="0"/>
          </a:p>
          <a:p>
            <a:pPr lvl="0"/>
            <a:r>
              <a:rPr lang="en-US" i="1" u="sng" dirty="0">
                <a:hlinkClick r:id="rId5"/>
              </a:rPr>
              <a:t>Ensuring CDBG </a:t>
            </a:r>
            <a:r>
              <a:rPr lang="en-US" i="1" u="sng" dirty="0" err="1">
                <a:hlinkClick r:id="rId5"/>
              </a:rPr>
              <a:t>Subrecipient</a:t>
            </a:r>
            <a:r>
              <a:rPr lang="en-US" i="1" u="sng" dirty="0">
                <a:hlinkClick r:id="rId5"/>
              </a:rPr>
              <a:t> Timeliness</a:t>
            </a:r>
            <a:r>
              <a:rPr lang="en-US" dirty="0"/>
              <a:t> provides guidelines for grantee selection, management, and oversight of </a:t>
            </a:r>
            <a:r>
              <a:rPr lang="en-US" dirty="0" err="1"/>
              <a:t>subrecipients</a:t>
            </a:r>
            <a:r>
              <a:rPr lang="en-US" dirty="0"/>
              <a:t> in the CDBG Program.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0">
              <a:defRPr/>
            </a:pPr>
            <a:fld id="{C556B02D-84A5-4A24-9627-DCA9124B0ED0}" type="slidenum">
              <a:rPr lang="en-US" sz="1350" kern="0">
                <a:solidFill>
                  <a:prstClr val="black"/>
                </a:solidFill>
              </a:rPr>
              <a:pPr defTabSz="914400">
                <a:defRPr/>
              </a:pPr>
              <a:t>20</a:t>
            </a:fld>
            <a:endParaRPr lang="en-US" sz="1350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708684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86DAF53-E364-4724-9024-25D54C247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74" y="250030"/>
            <a:ext cx="10515600" cy="1325563"/>
          </a:xfrm>
        </p:spPr>
        <p:txBody>
          <a:bodyPr/>
          <a:lstStyle/>
          <a:p>
            <a:r>
              <a:rPr lang="en-US" dirty="0"/>
              <a:t>Other Resources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A4FAF5B-05E3-48EE-8277-48A24CC45D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74" y="1500773"/>
            <a:ext cx="9948626" cy="50292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An excellent introduction to the timeliness process and best practices to achieve timeliness can be found on the “Explore CDBG” page on the HUD Exchange</a:t>
            </a:r>
            <a:r>
              <a:rPr lang="en-US" sz="1800" i="1" dirty="0"/>
              <a:t>. (click on the video below to watch.)</a:t>
            </a:r>
          </a:p>
          <a:p>
            <a:endParaRPr lang="en-US" dirty="0"/>
          </a:p>
        </p:txBody>
      </p:sp>
      <p:pic>
        <p:nvPicPr>
          <p:cNvPr id="5" name="Online Media 4" title="CDBG Timeliness and Best Practices to Achieve Timely Performance">
            <a:hlinkClick r:id="" action="ppaction://media"/>
            <a:extLst>
              <a:ext uri="{FF2B5EF4-FFF2-40B4-BE49-F238E27FC236}">
                <a16:creationId xmlns:a16="http://schemas.microsoft.com/office/drawing/2014/main" id="{8B994310-6492-4A7F-8879-E0D35FFEF63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051300" y="3810000"/>
            <a:ext cx="4089400" cy="230028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18F933-5A2E-46D2-8A37-FD5E1F56B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Slide </a:t>
            </a:r>
            <a:fld id="{DF139362-AD7E-4946-8223-595365C943D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9582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419601" y="2514601"/>
            <a:ext cx="368338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>
                <a:solidFill>
                  <a:schemeClr val="accent1">
                    <a:lumMod val="75000"/>
                  </a:schemeClr>
                </a:solidFill>
              </a:rPr>
              <a:t>Questions?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771FBD-4C67-4F7E-BC84-9207BB10E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Slide </a:t>
            </a:r>
            <a:fld id="{FC29E55B-BB36-46B0-A9D5-38BBB6544CF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933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6E85E81-A366-40E9-9BC7-A298CF2E4C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0200"/>
            <a:ext cx="10515600" cy="45767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3200" dirty="0"/>
              <a:t>Statutory requirement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Regulation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err="1"/>
              <a:t>Bernardi</a:t>
            </a:r>
            <a:r>
              <a:rPr lang="en-US" sz="3200" dirty="0"/>
              <a:t> Memo – November 2001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Coronavirus Pandemic Corrective Action Suspension – January 20, 2020 – September 30, 2021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spc="-15" dirty="0">
                <a:ea typeface="Times New Roman" panose="02020603050405020304" pitchFamily="18" charset="0"/>
              </a:rPr>
              <a:t>October 21, 2021 memo: </a:t>
            </a:r>
            <a:r>
              <a:rPr lang="en-US" sz="3200" b="1" i="1" spc="-15" dirty="0">
                <a:ea typeface="Times New Roman" panose="02020603050405020304" pitchFamily="18" charset="0"/>
              </a:rPr>
              <a:t>Restarting the Corrective Actions Process for Untimely Expenditure</a:t>
            </a:r>
          </a:p>
          <a:p>
            <a:endParaRPr lang="en-US" sz="3200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1D17D97-A9CC-4B95-AC74-E29C6B640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US" sz="4000" dirty="0"/>
              <a:t>Foundation for CDBG Timeliness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0037E2-AF45-4C27-BD3F-C5E28AC432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495800" y="6146483"/>
            <a:ext cx="2743200" cy="365125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044511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6E85E81-A366-40E9-9BC7-A298CF2E4C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966" y="2125948"/>
            <a:ext cx="10515600" cy="33604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/>
              <a:t>HUD has a statutory requirement, found at Section 104(e)(1) of the HCDA that directs the agency, </a:t>
            </a:r>
            <a:r>
              <a:rPr lang="en-US" sz="3200" i="1" dirty="0"/>
              <a:t>“at least on an annual basis…to determine…whether the grantee has carried out its activities…in a timely manner…and whether the grantee has a continuing capacity to carry out those activities in a timely manner.”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1D17D97-A9CC-4B95-AC74-E29C6B640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49466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Basis for the CDBG Timeliness Process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9B3E73-C2A4-45D8-9A3D-8CDBE2925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Slide </a:t>
            </a:r>
            <a:fld id="{DF139362-AD7E-4946-8223-595365C943D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957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6E85E81-A366-40E9-9BC7-A298CF2E4C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24 CFR 570.902 implements the statutory requirement</a:t>
            </a:r>
          </a:p>
          <a:p>
            <a:endParaRPr lang="en-US" sz="3200" dirty="0"/>
          </a:p>
          <a:p>
            <a:r>
              <a:rPr lang="en-US" sz="3200" dirty="0"/>
              <a:t>Establishes 1.50 as the ratio for all entitlement grantees to meet 60 days prior to end of program year (insular areas to meet 2.00 60-day ratio)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1D17D97-A9CC-4B95-AC74-E29C6B640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US" sz="4000" dirty="0"/>
              <a:t>The Timeliness Regulation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0037E2-AF45-4C27-BD3F-C5E28AC432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495800" y="6146483"/>
            <a:ext cx="2743200" cy="365125"/>
          </a:xfrm>
        </p:spPr>
        <p:txBody>
          <a:bodyPr/>
          <a:lstStyle/>
          <a:p>
            <a:pPr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11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6E85E81-A366-40E9-9BC7-A298CF2E4C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0200"/>
            <a:ext cx="10287000" cy="4832350"/>
          </a:xfrm>
        </p:spPr>
        <p:txBody>
          <a:bodyPr>
            <a:normAutofit/>
          </a:bodyPr>
          <a:lstStyle/>
          <a:p>
            <a:pPr>
              <a:lnSpc>
                <a:spcPct val="118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Established in November 2001 with the “</a:t>
            </a:r>
            <a:r>
              <a:rPr lang="en-US" dirty="0" err="1"/>
              <a:t>Bernardi</a:t>
            </a:r>
            <a:r>
              <a:rPr lang="en-US" dirty="0"/>
              <a:t> memo” </a:t>
            </a:r>
          </a:p>
          <a:p>
            <a:pPr lvl="1">
              <a:lnSpc>
                <a:spcPct val="118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“Use it or lose it” policy – if a grantee does not use its funds in a timely manner, its grant will be reduced</a:t>
            </a:r>
          </a:p>
          <a:p>
            <a:pPr lvl="1">
              <a:lnSpc>
                <a:spcPct val="118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First year – warning letter; second consecutive year – grant reduction</a:t>
            </a:r>
          </a:p>
          <a:p>
            <a:pPr lvl="1">
              <a:lnSpc>
                <a:spcPct val="118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Exceptions only allowed for circumstances beyond a grantee’s reasonable control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1D17D97-A9CC-4B95-AC74-E29C6B640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688"/>
            <a:ext cx="10515600" cy="1325563"/>
          </a:xfrm>
        </p:spPr>
        <p:txBody>
          <a:bodyPr/>
          <a:lstStyle/>
          <a:p>
            <a:r>
              <a:rPr lang="en-US" sz="4000" dirty="0"/>
              <a:t>Pre-Pandemic Timeliness Process</a:t>
            </a:r>
          </a:p>
        </p:txBody>
      </p:sp>
    </p:spTree>
    <p:extLst>
      <p:ext uri="{BB962C8B-B14F-4D97-AF65-F5344CB8AC3E}">
        <p14:creationId xmlns:p14="http://schemas.microsoft.com/office/powerpoint/2010/main" val="863083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D6A1683-4221-4880-A944-45D96DA107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8000"/>
              </a:lnSpc>
            </a:pPr>
            <a:r>
              <a:rPr lang="en-US" dirty="0"/>
              <a:t>Corrective actions suspended in the CDBG-CV Notice, effective January 21, 2020</a:t>
            </a:r>
          </a:p>
          <a:p>
            <a:pPr lvl="1">
              <a:lnSpc>
                <a:spcPct val="108000"/>
              </a:lnSpc>
            </a:pPr>
            <a:r>
              <a:rPr lang="en-US" dirty="0"/>
              <a:t>Suspension does not eliminate timeliness regulation at 24 CFR 570.902</a:t>
            </a:r>
          </a:p>
          <a:p>
            <a:pPr>
              <a:lnSpc>
                <a:spcPct val="108000"/>
              </a:lnSpc>
            </a:pPr>
            <a:r>
              <a:rPr lang="en-US" dirty="0"/>
              <a:t>HUD still ran reports and notified grantees of deficiencies</a:t>
            </a:r>
          </a:p>
          <a:p>
            <a:pPr>
              <a:lnSpc>
                <a:spcPct val="108000"/>
              </a:lnSpc>
            </a:pPr>
            <a:r>
              <a:rPr lang="en-US" dirty="0"/>
              <a:t>Suspension was extended several times in 2020 and 2021 and expired on September 30, 2021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2A97118-6BF4-4EA0-8703-1A7E46317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0008"/>
            <a:ext cx="10515600" cy="1325563"/>
          </a:xfrm>
        </p:spPr>
        <p:txBody>
          <a:bodyPr/>
          <a:lstStyle/>
          <a:p>
            <a:r>
              <a:rPr lang="en-US" dirty="0"/>
              <a:t>Timeliness During FY20-21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1B9153-64F1-422F-A9BA-8114E7460C7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Slide </a:t>
            </a:r>
            <a:fld id="{DF139362-AD7E-4946-8223-595365C943D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11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DD094FC-59C3-4BCC-A58C-DBDA91087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7886700" cy="1554165"/>
          </a:xfrm>
        </p:spPr>
        <p:txBody>
          <a:bodyPr>
            <a:normAutofit/>
          </a:bodyPr>
          <a:lstStyle/>
          <a:p>
            <a:r>
              <a:rPr lang="en-US" sz="3600" dirty="0"/>
              <a:t>Moving Forward….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640F6F6-4D36-4131-AD8A-2AE37F4F4D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52601"/>
            <a:ext cx="10439400" cy="4525963"/>
          </a:xfrm>
          <a:noFill/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spc="-15" dirty="0">
                <a:ea typeface="Times New Roman" panose="02020603050405020304" pitchFamily="18" charset="0"/>
              </a:rPr>
              <a:t>October 21, 2021 memo: </a:t>
            </a:r>
            <a:r>
              <a:rPr lang="en-US" sz="2800" b="1" i="1" spc="-15" dirty="0">
                <a:ea typeface="Times New Roman" panose="02020603050405020304" pitchFamily="18" charset="0"/>
              </a:rPr>
              <a:t>Restarting the Corrective Actions Process for Untimely Expenditure</a:t>
            </a:r>
          </a:p>
          <a:p>
            <a:pPr marL="0" indent="0" algn="ctr">
              <a:buNone/>
            </a:pPr>
            <a:r>
              <a:rPr lang="en-US" sz="1800" u="sng" dirty="0">
                <a:solidFill>
                  <a:srgbClr val="000000"/>
                </a:solidFill>
                <a:effectLst/>
                <a:ea typeface="Calibri" panose="020F0502020204030204" pitchFamily="34" charset="0"/>
                <a:hlinkClick r:id="rId3"/>
              </a:rPr>
              <a:t>https://www.hud.gov/program_offices/comm_planning/cdbg</a:t>
            </a:r>
            <a:endParaRPr lang="en-US" sz="1800" b="1" i="1" spc="-15" dirty="0"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b="1" u="sng" spc="-15" dirty="0"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b="1" u="sng" spc="-15" dirty="0">
                <a:ea typeface="Times New Roman" panose="02020603050405020304" pitchFamily="18" charset="0"/>
              </a:rPr>
              <a:t>Goal</a:t>
            </a:r>
            <a:r>
              <a:rPr lang="en-US" sz="2400" spc="-15" dirty="0">
                <a:ea typeface="Times New Roman" panose="02020603050405020304" pitchFamily="18" charset="0"/>
              </a:rPr>
              <a:t>: </a:t>
            </a:r>
            <a:r>
              <a:rPr lang="en-US" sz="2400" spc="-15" dirty="0"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o address the expenditure challenges that many grantees are facing right now and to lessen the administrative burdens on HUD personnel in Headquarters and the Field.</a:t>
            </a:r>
          </a:p>
          <a:p>
            <a:pPr marL="0" indent="0">
              <a:buNone/>
            </a:pPr>
            <a:endParaRPr lang="en-US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57250" lvl="1" indent="-514350">
              <a:buAutoNum type="arabicPeriod"/>
            </a:pPr>
            <a:r>
              <a:rPr lang="en-US" sz="2400" spc="-15" dirty="0">
                <a:ea typeface="Times New Roman" panose="02020603050405020304" pitchFamily="18" charset="0"/>
              </a:rPr>
              <a:t>The corrective action suspension for violations of the CDBG timeliness standard has ended.</a:t>
            </a:r>
          </a:p>
          <a:p>
            <a:pPr marL="857250" lvl="1" indent="-514350">
              <a:buAutoNum type="arabicPeriod"/>
            </a:pPr>
            <a:r>
              <a:rPr lang="en-US" sz="2400" spc="-15" dirty="0">
                <a:ea typeface="Times New Roman" panose="02020603050405020304" pitchFamily="18" charset="0"/>
              </a:rPr>
              <a:t>Corrective Action procedures have been modified </a:t>
            </a:r>
          </a:p>
          <a:p>
            <a:endParaRPr lang="en-US" sz="2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212B0C-6460-43B1-9FA7-76EEEAA35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Slide </a:t>
            </a:r>
            <a:fld id="{DF139362-AD7E-4946-8223-595365C943D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7203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DD094FC-59C3-4BCC-A58C-DBDA91087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46168"/>
            <a:ext cx="7886700" cy="1325563"/>
          </a:xfrm>
        </p:spPr>
        <p:txBody>
          <a:bodyPr/>
          <a:lstStyle/>
          <a:p>
            <a:r>
              <a:rPr lang="en-US" sz="3200" dirty="0"/>
              <a:t>Modification CDBG Timeliness Corrective Actions Through FY 2023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640F6F6-4D36-4131-AD8A-2AE37F4F4D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1787"/>
            <a:ext cx="9982200" cy="4754563"/>
          </a:xfrm>
          <a:noFill/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en-US" sz="3800" dirty="0">
                <a:ea typeface="Calibri" panose="020F0502020204030204" pitchFamily="34" charset="0"/>
              </a:rPr>
              <a:t>For most grantees, FY 2019, FY 2022, and FY 2023 are treated as consecutive years. </a:t>
            </a:r>
          </a:p>
          <a:p>
            <a:pPr>
              <a:lnSpc>
                <a:spcPct val="120000"/>
              </a:lnSpc>
            </a:pPr>
            <a:endParaRPr lang="en-US" sz="2500" dirty="0">
              <a:ea typeface="Calibri" panose="020F0502020204030204" pitchFamily="34" charset="0"/>
            </a:endParaRPr>
          </a:p>
          <a:p>
            <a:pPr lvl="1">
              <a:lnSpc>
                <a:spcPct val="120000"/>
              </a:lnSpc>
            </a:pPr>
            <a:r>
              <a:rPr lang="en-US" sz="2900" dirty="0"/>
              <a:t>However, for grantees with a January 1, February 1, and March 1 program year start dates (i.e. timeliness test pre-1/21/2020), FY 2020, FY 2022, and FY 2023 will be treated as consecutive years.  </a:t>
            </a:r>
          </a:p>
          <a:p>
            <a:pPr>
              <a:lnSpc>
                <a:spcPct val="120000"/>
              </a:lnSpc>
            </a:pPr>
            <a:endParaRPr lang="en-US" sz="2800" dirty="0"/>
          </a:p>
          <a:p>
            <a:pPr marL="0" indent="0" algn="ctr">
              <a:lnSpc>
                <a:spcPct val="120000"/>
              </a:lnSpc>
              <a:buNone/>
            </a:pPr>
            <a:r>
              <a:rPr lang="en-US" sz="3800" b="1" i="1" dirty="0">
                <a:ea typeface="Calibri" panose="020F0502020204030204" pitchFamily="34" charset="0"/>
              </a:rPr>
              <a:t>HUD will not factor into the potential corrective action the timeliness status of grantees for FY 2020 (post 1/21/2020) and FY 2021.</a:t>
            </a:r>
          </a:p>
          <a:p>
            <a:pPr>
              <a:lnSpc>
                <a:spcPct val="120000"/>
              </a:lnSpc>
            </a:pPr>
            <a:endParaRPr lang="en-US" sz="3800" dirty="0">
              <a:ea typeface="Calibri" panose="020F0502020204030204" pitchFamily="34" charset="0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3800" b="1" dirty="0">
                <a:ea typeface="Calibri" panose="020F0502020204030204" pitchFamily="34" charset="0"/>
                <a:cs typeface="Times New Roman" panose="02020603050405020304" pitchFamily="18" charset="0"/>
              </a:rPr>
              <a:t>In effect for a two-year period: </a:t>
            </a:r>
            <a:r>
              <a:rPr lang="en-US" sz="3800" dirty="0">
                <a:ea typeface="Calibri" panose="020F0502020204030204" pitchFamily="34" charset="0"/>
                <a:cs typeface="Times New Roman" panose="02020603050405020304" pitchFamily="18" charset="0"/>
              </a:rPr>
              <a:t>Begin October 1, 2021(FY2022) and conclude on September 30, 2023 (FY 2023) </a:t>
            </a:r>
          </a:p>
          <a:p>
            <a:pPr marL="0" indent="0">
              <a:buNone/>
            </a:pPr>
            <a:r>
              <a:rPr lang="en-US" sz="2800" dirty="0">
                <a:ea typeface="Calibri" panose="020F0502020204030204" pitchFamily="34" charset="0"/>
              </a:rPr>
              <a:t> </a:t>
            </a:r>
            <a:endParaRPr lang="en-US" sz="2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EE8C29-4D96-484A-A266-CE56AEBFF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Slide </a:t>
            </a:r>
            <a:fld id="{DF139362-AD7E-4946-8223-595365C943D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1978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07b4881-a085-4267-83f6-b4b11ee406fc">
      <Terms xmlns="http://schemas.microsoft.com/office/infopath/2007/PartnerControls"/>
    </lcf76f155ced4ddcb4097134ff3c332f>
    <TaxCatchAll xmlns="781fd934-eb94-46ff-bed3-718742b630b9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17A8802FE06FE4A865B01ACBD2C075A" ma:contentTypeVersion="13" ma:contentTypeDescription="Create a new document." ma:contentTypeScope="" ma:versionID="000376484c109da7d87889956e9c3622">
  <xsd:schema xmlns:xsd="http://www.w3.org/2001/XMLSchema" xmlns:xs="http://www.w3.org/2001/XMLSchema" xmlns:p="http://schemas.microsoft.com/office/2006/metadata/properties" xmlns:ns2="f07b4881-a085-4267-83f6-b4b11ee406fc" xmlns:ns3="781fd934-eb94-46ff-bed3-718742b630b9" targetNamespace="http://schemas.microsoft.com/office/2006/metadata/properties" ma:root="true" ma:fieldsID="684c9da571738a5f698056b23b3ba26e" ns2:_="" ns3:_="">
    <xsd:import namespace="f07b4881-a085-4267-83f6-b4b11ee406fc"/>
    <xsd:import namespace="781fd934-eb94-46ff-bed3-718742b630b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7b4881-a085-4267-83f6-b4b11ee406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28ad26c7-5542-4eee-b3ec-aeac87adbba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1fd934-eb94-46ff-bed3-718742b630b9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8210eaac-35b0-4934-963f-324896688f91}" ma:internalName="TaxCatchAll" ma:showField="CatchAllData" ma:web="781fd934-eb94-46ff-bed3-718742b630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BA8EFE8-7EDE-46CF-999F-A01B78F87CCD}">
  <ds:schemaRefs>
    <ds:schemaRef ds:uri="http://schemas.microsoft.com/office/2006/metadata/properties"/>
    <ds:schemaRef ds:uri="http://schemas.microsoft.com/office/2006/documentManagement/types"/>
    <ds:schemaRef ds:uri="f07b4881-a085-4267-83f6-b4b11ee406fc"/>
    <ds:schemaRef ds:uri="http://purl.org/dc/elements/1.1/"/>
    <ds:schemaRef ds:uri="http://schemas.openxmlformats.org/package/2006/metadata/core-properties"/>
    <ds:schemaRef ds:uri="781fd934-eb94-46ff-bed3-718742b630b9"/>
    <ds:schemaRef ds:uri="http://purl.org/dc/terms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D6BB047-D08A-461B-BE45-EE1C6FEA5AF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0C86D53-4D7C-4C4B-BEA3-D7500F5076AC}">
  <ds:schemaRefs>
    <ds:schemaRef ds:uri="781fd934-eb94-46ff-bed3-718742b630b9"/>
    <ds:schemaRef ds:uri="f07b4881-a085-4267-83f6-b4b11ee406f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22141</TotalTime>
  <Words>1229</Words>
  <Application>Microsoft Office PowerPoint</Application>
  <PresentationFormat>Widescreen</PresentationFormat>
  <Paragraphs>190</Paragraphs>
  <Slides>22</Slides>
  <Notes>22</Notes>
  <HiddenSlides>0</HiddenSlides>
  <MMClips>1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Arial</vt:lpstr>
      <vt:lpstr>Calibri</vt:lpstr>
      <vt:lpstr>Calibri Light</vt:lpstr>
      <vt:lpstr>Segoe UI</vt:lpstr>
      <vt:lpstr>Symbol</vt:lpstr>
      <vt:lpstr>Times New Roman</vt:lpstr>
      <vt:lpstr>Wingdings</vt:lpstr>
      <vt:lpstr>Office Theme</vt:lpstr>
      <vt:lpstr>1_Office Theme</vt:lpstr>
      <vt:lpstr>Document</vt:lpstr>
      <vt:lpstr>PowerPoint Presentation</vt:lpstr>
      <vt:lpstr>Presentation Outline</vt:lpstr>
      <vt:lpstr>Foundation for CDBG Timeliness</vt:lpstr>
      <vt:lpstr>The Basis for the CDBG Timeliness Process</vt:lpstr>
      <vt:lpstr>The Timeliness Regulation</vt:lpstr>
      <vt:lpstr>Pre-Pandemic Timeliness Process</vt:lpstr>
      <vt:lpstr>Timeliness During FY20-21</vt:lpstr>
      <vt:lpstr>Moving Forward….</vt:lpstr>
      <vt:lpstr>Modification CDBG Timeliness Corrective Actions Through FY 2023</vt:lpstr>
      <vt:lpstr>The New Process</vt:lpstr>
      <vt:lpstr>PowerPoint Presentation</vt:lpstr>
      <vt:lpstr>How the CDBG Timeliness Ratio is Calculated </vt:lpstr>
      <vt:lpstr>Overall Ongoing Grantee Compliance</vt:lpstr>
      <vt:lpstr>What If a Grantee Is Untimely In FY23?</vt:lpstr>
      <vt:lpstr>Workout Plan Resources</vt:lpstr>
      <vt:lpstr>Oh No!   Third Time Untimely!    The Informal Consultation with HUD HQ</vt:lpstr>
      <vt:lpstr>What happens if HUD doesn’t accept my reasons....? </vt:lpstr>
      <vt:lpstr>What About CDBG-CV Funds?? </vt:lpstr>
      <vt:lpstr>Ideas for Staying or Becoming Timely</vt:lpstr>
      <vt:lpstr>Resources for Keeping Your Grant Funds Moving</vt:lpstr>
      <vt:lpstr>Other Resources</vt:lpstr>
      <vt:lpstr>PowerPoint Presentation</vt:lpstr>
    </vt:vector>
  </TitlesOfParts>
  <Company>Housing and Urban Development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FIRST-IN, FIRST-OUT to grant-specific accounting</dc:title>
  <dc:creator>h22355</dc:creator>
  <cp:lastModifiedBy>Hoemann, James E</cp:lastModifiedBy>
  <cp:revision>226</cp:revision>
  <cp:lastPrinted>2018-03-01T15:50:34Z</cp:lastPrinted>
  <dcterms:created xsi:type="dcterms:W3CDTF">2016-01-12T13:38:07Z</dcterms:created>
  <dcterms:modified xsi:type="dcterms:W3CDTF">2023-06-09T06:12:00Z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ContentTypeId">
    <vt:lpwstr>0x010100D17A8802FE06FE4A865B01ACBD2C075A</vt:lpwstr>
  </property>
  <property fmtid="{D5CDD505-2E9C-101B-9397-08002B2CF9AE}" pid="4" name="MediaServiceImageTags">
    <vt:lpwstr/>
  </property>
</Properties>
</file>